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Benvenuti alla sessione formativa dedicata allo strumento di tecnica didattica del progetto Immersione Climatica. Questa presentazione guiderà formatori e docenti attraverso i metodi e le pratiche di analisi necessari per condurre le sessioni formative outdoor con i 400 studenti delle scuole secondarie di Palermo, Bagheria, Misilmeri e Santa Flavia.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Questa slide introduce i tre strumenti che gli studenti produrranno durante il percorso formativo outdoor. Ogni formatore lavora con gruppi di 25 studenti per 10 ore, guidando la produzione di almeno 2 tipi di output per gruppo. In totale si prevede la produzione di circa 30 artefatti creativi.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quattro dimensioni della resilienza climatica guidano l'intera azione formativa. Il formatore non è un docente tradizionale ma un facilitatore che attiva processi di scoperta. La dimensione psicologica è particolarmente delicata: lavorare sui cambiamenti climatici con adolescenti significa incontrare paura, rabbia, senso di impotenza ma anche entusiasmo e desiderio di agire.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formatore adatta i tempi al ritmo del gruppo ma non rinuncia a nessuna delle tre fasi. L'immersione sensoriale iniziale è fondamentale per spostare gli studenti dalla modalità scolastica tradizionale a una disposizione ricettiva e creativa. La restituzione riflessiva finale consolida l'apprendimento e prepara la sessione successiva.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 cinque principi attraversano l'intero percorso e devono essere interiorizzati prima di iniziare le sessioni. Il principio dell'accessibilità radicale è particolarmente importante: il formatore non può mai dare per scontata la disponibilità di strumenti sofisticati. Il principio del rispetto dei tempi emotivi richiede sensibilità: lavorare sui cambiamenti climatici con adolescenti significa incontrare paura, rabbia, senso di impotenza.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Entriamo ora nel primo dei tre strumenti. Il Diario Narrativo Multimediale non è un quaderno di appunti né una relazione scolastica: è un dispositivo narrativo che intreccia vissuto soggettivo, osservazione ambientale e immaginazione ecologica.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avviare la produzione dei diari, il formatore conduce tre tipi di analisi. L'analisi del contesto narrativo si fa con un esercizio breve di scrittura libera. L'analisi degli stimoli è una ricognizione del luogo. L'analisi dei registri espressivi è un'osservazione longitudinale che orienta gli interventi di ampliamento delle capacità espressive.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quattro pratiche si susseguono in ogni sessione dedicata al diario. L'innesco narrativo è differenziato per fascia d'età. La produzione assistita prevede sempre un vincolo creativo che stimola soluzioni inventive. La condivisione circolare non è obbligatoria. La cucitura longitudinale trasforma il diario da raccolta di frammenti a narrazione coerente.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quattro criteri di osservazione non sono voti ma bussole per il formatore. La progressione espressiva e l'autonomia produttiva sono indicatori di processo; la profondità riflessiva e la connessione territoriale sono indicatori di qualità dell'apprendimento. La scheda va compilata dopo ogni sessione.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secondo strumento trasforma lo studente da abitante passivo a sentinella attiva del proprio quartiere. La mappa non riproduce il territorio così com'è ma lo restituisce così come viene percepito, vissuto e immaginato dal gruppo.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formatore prepara il terreno con tre analisi. La ricognizione territoriale non va condivisa integralmente col gruppo: serve al formatore per orientare la scoperta senza predeterminarla. La mappa mentale iniziale rivela i punti ciechi della percezione ambientale degli studenti. Le fonti dati permettono di incrociare soggettività e oggettività.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passeggiata esplorativa è il cuore dell'esperienza. Il formatore conduce il gruppo in un percorso pensato per attraversare contesti ambientali diversificati. La digitalizzazione non è alternativa all'analogico ma lo estende, permettendo condivisione pubblica e aggiornamento nel tempo. La lettura incrociata trasforma la mappa da prodotto a strumento analitico.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terzo strumento ha finalità orientativa nel senso più ampio: aiutare lo studente a riconoscersi come portatore di competenze utili e spendibili, superando la percezione di sé come soggetto passivo rispetto alle sfide ambientali.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formatore deve conoscere il GreenComp ma non usarlo direttamente con gli studenti. L'analisi delle competenze emergenti si basa su ciò che il formatore ha già osservato durante le sessioni precedenti. L'esercizio sulle proiezioni professionali deve evitare sia la retorica del tutti ambientalisti sia la separazione artificiale tra competenze verdi e competenze tout court.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rubrica di autovalutazione deve includere almeno una dimensione per ciascuna delle quattro aree della resilienza climatica. Il dialogo tra pari è l'elemento più innovativo: ciascuno legge l'autovalutazione del compagno e può proporre un posizionamento diverso, supportato da episodi osservati. La proiezione futura trasforma il tool da bilancio a strumento di orientamento.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diario produce materiale per la mappa, la mappa genera domande per il diario, il tool invita a rileggere entrambi con occhi nuovi. Il formatore rende esplicite queste connessioni a metà percorso con una sessione di ricapitolazione e alla fine con la sessione di integrazione per le sceneggiature immersive.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docente non è spettatore ma co-conduttore. La sua presenza durante le sessioni outdoor ha una triplice funzione: conoscere le metodologie per riproporle, osservare gli studenti in contesto diverso dall'aula, costruire ponti espliciti tra esperienza outdoor e contenuti curricolari. L'inserimento nei PTOF è condizione necessaria per la sostenibilità del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Chiudere ricordando che il progetto trasforma la sfida climatica in opportunità di crescita e reinserimento educativo. Ringraziare i partecipanti e ricordare le prossime tappe: i cantieri pedagogici trimestrali e la preparazione delle esibizioni immersive.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A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 y="1097280"/>
            <a:ext cx="1097280" cy="1097280"/>
          </a:xfrm>
          <a:prstGeom prst="rect">
            <a:avLst/>
          </a:prstGeom>
        </p:spPr>
      </p:pic>
      <p:sp>
        <p:nvSpPr>
          <p:cNvPr id="3" name="Text 0"/>
          <p:cNvSpPr/>
          <p:nvPr/>
        </p:nvSpPr>
        <p:spPr>
          <a:xfrm>
            <a:off x="2103120" y="731520"/>
            <a:ext cx="6400800" cy="1828800"/>
          </a:xfrm>
          <a:prstGeom prst="rect">
            <a:avLst/>
          </a:prstGeom>
          <a:noFill/>
          <a:ln/>
        </p:spPr>
        <p:txBody>
          <a:bodyPr wrap="square" rtlCol="0" anchor="ctr"/>
          <a:lstStyle/>
          <a:p>
            <a:pPr indent="0" marL="0">
              <a:lnSpc>
                <a:spcPct val="110000"/>
              </a:lnSpc>
              <a:buNone/>
            </a:pPr>
            <a:r>
              <a:rPr lang="en-US" sz="3800" b="1" dirty="0">
                <a:solidFill>
                  <a:srgbClr val="FFFFFF"/>
                </a:solidFill>
                <a:latin typeface="Cambria" pitchFamily="34" charset="0"/>
                <a:ea typeface="Cambria" pitchFamily="34" charset="-122"/>
                <a:cs typeface="Cambria" pitchFamily="34" charset="-120"/>
              </a:rPr>
              <a:t>Strumento di</a:t>
            </a:r>
            <a:endParaRPr lang="en-US" sz="3800" dirty="0"/>
          </a:p>
          <a:p>
            <a:pPr indent="0" marL="0">
              <a:lnSpc>
                <a:spcPct val="110000"/>
              </a:lnSpc>
              <a:buNone/>
            </a:pPr>
            <a:r>
              <a:rPr lang="en-US" sz="3800" b="1" dirty="0">
                <a:solidFill>
                  <a:srgbClr val="FFFFFF"/>
                </a:solidFill>
                <a:latin typeface="Cambria" pitchFamily="34" charset="0"/>
                <a:ea typeface="Cambria" pitchFamily="34" charset="-122"/>
                <a:cs typeface="Cambria" pitchFamily="34" charset="-120"/>
              </a:rPr>
              <a:t>Tecnica Didattica</a:t>
            </a:r>
            <a:endParaRPr lang="en-US" sz="3800" dirty="0"/>
          </a:p>
        </p:txBody>
      </p:sp>
      <p:sp>
        <p:nvSpPr>
          <p:cNvPr id="4" name="Text 1"/>
          <p:cNvSpPr/>
          <p:nvPr/>
        </p:nvSpPr>
        <p:spPr>
          <a:xfrm>
            <a:off x="2103120" y="2560320"/>
            <a:ext cx="6400800" cy="548640"/>
          </a:xfrm>
          <a:prstGeom prst="rect">
            <a:avLst/>
          </a:prstGeom>
          <a:noFill/>
          <a:ln/>
        </p:spPr>
        <p:txBody>
          <a:bodyPr wrap="square" rtlCol="0" anchor="ctr"/>
          <a:lstStyle/>
          <a:p>
            <a:pPr indent="0" marL="0">
              <a:buNone/>
            </a:pPr>
            <a:r>
              <a:rPr lang="en-US" sz="1600" i="1" dirty="0">
                <a:solidFill>
                  <a:srgbClr val="DCEEF8"/>
                </a:solidFill>
                <a:latin typeface="Calibri" pitchFamily="34" charset="0"/>
                <a:ea typeface="Calibri" pitchFamily="34" charset="-122"/>
                <a:cs typeface="Calibri" pitchFamily="34" charset="-120"/>
              </a:rPr>
              <a:t>Metodi e pratiche di analisi per formatori e docenti</a:t>
            </a:r>
            <a:endParaRPr lang="en-US" sz="1600" dirty="0"/>
          </a:p>
        </p:txBody>
      </p:sp>
      <p:sp>
        <p:nvSpPr>
          <p:cNvPr id="5" name="Text 2"/>
          <p:cNvSpPr/>
          <p:nvPr/>
        </p:nvSpPr>
        <p:spPr>
          <a:xfrm>
            <a:off x="2103120" y="3291840"/>
            <a:ext cx="6400800" cy="457200"/>
          </a:xfrm>
          <a:prstGeom prst="rect">
            <a:avLst/>
          </a:prstGeom>
          <a:noFill/>
          <a:ln/>
        </p:spPr>
        <p:txBody>
          <a:bodyPr wrap="square" rtlCol="0" anchor="ctr"/>
          <a:lstStyle/>
          <a:p>
            <a:pPr indent="0" marL="0">
              <a:buNone/>
            </a:pPr>
            <a:r>
              <a:rPr lang="en-US" sz="1300" dirty="0">
                <a:solidFill>
                  <a:srgbClr val="5A6B7D"/>
                </a:solidFill>
                <a:latin typeface="Calibri" pitchFamily="34" charset="0"/>
                <a:ea typeface="Calibri" pitchFamily="34" charset="-122"/>
                <a:cs typeface="Calibri" pitchFamily="34" charset="-120"/>
              </a:rPr>
              <a:t>Progetto "Immersione Climatica: Quando gli Studenti Raccontano il Domani"</a:t>
            </a:r>
            <a:endParaRPr lang="en-US" sz="1300" dirty="0"/>
          </a:p>
        </p:txBody>
      </p:sp>
      <p:sp>
        <p:nvSpPr>
          <p:cNvPr id="6" name="Text 3"/>
          <p:cNvSpPr/>
          <p:nvPr/>
        </p:nvSpPr>
        <p:spPr>
          <a:xfrm>
            <a:off x="457200" y="4572000"/>
            <a:ext cx="8229600" cy="365760"/>
          </a:xfrm>
          <a:prstGeom prst="rect">
            <a:avLst/>
          </a:prstGeom>
          <a:noFill/>
          <a:ln/>
        </p:spPr>
        <p:txBody>
          <a:bodyPr wrap="square" rtlCol="0" anchor="ctr"/>
          <a:lstStyle/>
          <a:p>
            <a:pPr indent="0" marL="0">
              <a:buNone/>
            </a:pPr>
            <a:r>
              <a:rPr lang="en-US" sz="1100" dirty="0">
                <a:solidFill>
                  <a:srgbClr val="5A6B7D"/>
                </a:solidFill>
                <a:latin typeface="Calibri" pitchFamily="34" charset="0"/>
                <a:ea typeface="Calibri" pitchFamily="34" charset="-122"/>
                <a:cs typeface="Calibri" pitchFamily="34" charset="-120"/>
              </a:rPr>
              <a:t>IDRISI Cultura e Sviluppo ETS — Palermo</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800" b="1" dirty="0">
                <a:solidFill>
                  <a:srgbClr val="065A82"/>
                </a:solidFill>
                <a:latin typeface="Cambria" pitchFamily="34" charset="0"/>
                <a:ea typeface="Cambria" pitchFamily="34" charset="-122"/>
                <a:cs typeface="Cambria" pitchFamily="34" charset="-120"/>
              </a:rPr>
              <a:t>Panoramica del percorso formativo</a:t>
            </a:r>
            <a:endParaRPr lang="en-US" sz="2800" dirty="0"/>
          </a:p>
        </p:txBody>
      </p:sp>
      <p:sp>
        <p:nvSpPr>
          <p:cNvPr id="3" name="Text 1"/>
          <p:cNvSpPr/>
          <p:nvPr/>
        </p:nvSpPr>
        <p:spPr>
          <a:xfrm>
            <a:off x="548640" y="868680"/>
            <a:ext cx="8229600" cy="365760"/>
          </a:xfrm>
          <a:prstGeom prst="rect">
            <a:avLst/>
          </a:prstGeom>
          <a:noFill/>
          <a:ln/>
        </p:spPr>
        <p:txBody>
          <a:bodyPr wrap="square" lIns="0" tIns="0" rIns="0" bIns="0" rtlCol="0" anchor="ctr"/>
          <a:lstStyle/>
          <a:p>
            <a:pPr indent="0" marL="0">
              <a:buNone/>
            </a:pPr>
            <a:r>
              <a:rPr lang="en-US" sz="1300" i="1" dirty="0">
                <a:solidFill>
                  <a:srgbClr val="5A6B7D"/>
                </a:solidFill>
                <a:latin typeface="Calibri" pitchFamily="34" charset="0"/>
                <a:ea typeface="Calibri" pitchFamily="34" charset="-122"/>
                <a:cs typeface="Calibri" pitchFamily="34" charset="-120"/>
              </a:rPr>
              <a:t>Cosa troverete in questo strumento e come utilizzarlo</a:t>
            </a:r>
            <a:endParaRPr lang="en-US" sz="1300" dirty="0"/>
          </a:p>
        </p:txBody>
      </p:sp>
      <p:sp>
        <p:nvSpPr>
          <p:cNvPr id="4" name="Shape 2"/>
          <p:cNvSpPr/>
          <p:nvPr/>
        </p:nvSpPr>
        <p:spPr>
          <a:xfrm>
            <a:off x="548640" y="1463040"/>
            <a:ext cx="2606040" cy="2926080"/>
          </a:xfrm>
          <a:prstGeom prst="roundRect">
            <a:avLst>
              <a:gd name="adj" fmla="val 4211"/>
            </a:avLst>
          </a:prstGeom>
          <a:solidFill>
            <a:srgbClr val="E8F4F0"/>
          </a:solidFill>
          <a:ln/>
          <a:effectLst>
            <a:outerShdw sx="100000" sy="100000" kx="0" ky="0" algn="bl" rotWithShape="0" blurRad="101600" dist="38100" dir="2700000">
              <a:srgbClr val="000000">
                <a:alpha val="12000"/>
              </a:srgbClr>
            </a:outerShdw>
          </a:effectLst>
        </p:spPr>
      </p:sp>
      <p:sp>
        <p:nvSpPr>
          <p:cNvPr id="5" name="Shape 3"/>
          <p:cNvSpPr/>
          <p:nvPr/>
        </p:nvSpPr>
        <p:spPr>
          <a:xfrm>
            <a:off x="1417320" y="1691640"/>
            <a:ext cx="822960" cy="822960"/>
          </a:xfrm>
          <a:prstGeom prst="ellipse">
            <a:avLst/>
          </a:prstGeom>
          <a:solidFill>
            <a:srgbClr val="FFFFFF"/>
          </a:solidFill>
          <a:ln/>
        </p:spPr>
      </p:sp>
      <p:pic>
        <p:nvPicPr>
          <p:cNvPr id="6" name="Image 0" descr="preencoded.png">    </p:cNvPr>
          <p:cNvPicPr>
            <a:picLocks noChangeAspect="1"/>
          </p:cNvPicPr>
          <p:nvPr/>
        </p:nvPicPr>
        <p:blipFill>
          <a:blip r:embed="rId1"/>
          <a:stretch>
            <a:fillRect/>
          </a:stretch>
        </p:blipFill>
        <p:spPr>
          <a:xfrm>
            <a:off x="1600200" y="1874520"/>
            <a:ext cx="457200" cy="457200"/>
          </a:xfrm>
          <a:prstGeom prst="rect">
            <a:avLst/>
          </a:prstGeom>
        </p:spPr>
      </p:pic>
      <p:sp>
        <p:nvSpPr>
          <p:cNvPr id="7" name="Text 4"/>
          <p:cNvSpPr/>
          <p:nvPr/>
        </p:nvSpPr>
        <p:spPr>
          <a:xfrm>
            <a:off x="685800" y="2651760"/>
            <a:ext cx="2331720" cy="640080"/>
          </a:xfrm>
          <a:prstGeom prst="rect">
            <a:avLst/>
          </a:prstGeom>
          <a:noFill/>
          <a:ln/>
        </p:spPr>
        <p:txBody>
          <a:bodyPr wrap="square" rtlCol="0" anchor="t"/>
          <a:lstStyle/>
          <a:p>
            <a:pPr algn="ctr" indent="0" marL="0">
              <a:buNone/>
            </a:pPr>
            <a:r>
              <a:rPr lang="en-US" sz="1400" b="1" dirty="0">
                <a:solidFill>
                  <a:srgbClr val="065A82"/>
                </a:solidFill>
                <a:latin typeface="Calibri" pitchFamily="34" charset="0"/>
                <a:ea typeface="Calibri" pitchFamily="34" charset="-122"/>
                <a:cs typeface="Calibri" pitchFamily="34" charset="-120"/>
              </a:rPr>
              <a:t>Diario Narrativo</a:t>
            </a:r>
            <a:endParaRPr lang="en-US" sz="1400" dirty="0"/>
          </a:p>
          <a:p>
            <a:pPr algn="ctr" indent="0" marL="0">
              <a:buNone/>
            </a:pPr>
            <a:r>
              <a:rPr lang="en-US" sz="1400" b="1" dirty="0">
                <a:solidFill>
                  <a:srgbClr val="065A82"/>
                </a:solidFill>
                <a:latin typeface="Calibri" pitchFamily="34" charset="0"/>
                <a:ea typeface="Calibri" pitchFamily="34" charset="-122"/>
                <a:cs typeface="Calibri" pitchFamily="34" charset="-120"/>
              </a:rPr>
              <a:t>Multimediale</a:t>
            </a:r>
            <a:endParaRPr lang="en-US" sz="1400" dirty="0"/>
          </a:p>
        </p:txBody>
      </p:sp>
      <p:sp>
        <p:nvSpPr>
          <p:cNvPr id="8" name="Text 5"/>
          <p:cNvSpPr/>
          <p:nvPr/>
        </p:nvSpPr>
        <p:spPr>
          <a:xfrm>
            <a:off x="685800" y="3291840"/>
            <a:ext cx="2331720" cy="914400"/>
          </a:xfrm>
          <a:prstGeom prst="rect">
            <a:avLst/>
          </a:prstGeom>
          <a:noFill/>
          <a:ln/>
        </p:spPr>
        <p:txBody>
          <a:bodyPr wrap="square" rtlCol="0" anchor="t"/>
          <a:lstStyle/>
          <a:p>
            <a:pPr algn="ctr" indent="0" marL="0">
              <a:buNone/>
            </a:pPr>
            <a:r>
              <a:rPr lang="en-US" sz="1100" dirty="0">
                <a:solidFill>
                  <a:srgbClr val="2D3748"/>
                </a:solidFill>
                <a:latin typeface="Calibri" pitchFamily="34" charset="0"/>
                <a:ea typeface="Calibri" pitchFamily="34" charset="-122"/>
                <a:cs typeface="Calibri" pitchFamily="34" charset="-120"/>
              </a:rPr>
              <a:t>Parole, immagini, video e disegni per raccontare il rapporto personale con la natura</a:t>
            </a:r>
            <a:endParaRPr lang="en-US" sz="1100" dirty="0"/>
          </a:p>
        </p:txBody>
      </p:sp>
      <p:sp>
        <p:nvSpPr>
          <p:cNvPr id="9" name="Shape 6"/>
          <p:cNvSpPr/>
          <p:nvPr/>
        </p:nvSpPr>
        <p:spPr>
          <a:xfrm>
            <a:off x="3383280" y="1463040"/>
            <a:ext cx="2606040" cy="2926080"/>
          </a:xfrm>
          <a:prstGeom prst="roundRect">
            <a:avLst>
              <a:gd name="adj" fmla="val 4211"/>
            </a:avLst>
          </a:prstGeom>
          <a:solidFill>
            <a:srgbClr val="E8F4F0"/>
          </a:solidFill>
          <a:ln/>
          <a:effectLst>
            <a:outerShdw sx="100000" sy="100000" kx="0" ky="0" algn="bl" rotWithShape="0" blurRad="101600" dist="38100" dir="2700000">
              <a:srgbClr val="000000">
                <a:alpha val="12000"/>
              </a:srgbClr>
            </a:outerShdw>
          </a:effectLst>
        </p:spPr>
      </p:sp>
      <p:sp>
        <p:nvSpPr>
          <p:cNvPr id="10" name="Shape 7"/>
          <p:cNvSpPr/>
          <p:nvPr/>
        </p:nvSpPr>
        <p:spPr>
          <a:xfrm>
            <a:off x="4251960" y="1691640"/>
            <a:ext cx="822960" cy="822960"/>
          </a:xfrm>
          <a:prstGeom prst="ellipse">
            <a:avLst/>
          </a:prstGeom>
          <a:solidFill>
            <a:srgbClr val="FFFFFF"/>
          </a:solidFill>
          <a:ln/>
        </p:spPr>
      </p:sp>
      <p:pic>
        <p:nvPicPr>
          <p:cNvPr id="11" name="Image 1" descr="preencoded.png">    </p:cNvPr>
          <p:cNvPicPr>
            <a:picLocks noChangeAspect="1"/>
          </p:cNvPicPr>
          <p:nvPr/>
        </p:nvPicPr>
        <p:blipFill>
          <a:blip r:embed="rId2"/>
          <a:stretch>
            <a:fillRect/>
          </a:stretch>
        </p:blipFill>
        <p:spPr>
          <a:xfrm>
            <a:off x="4434840" y="1874520"/>
            <a:ext cx="457200" cy="457200"/>
          </a:xfrm>
          <a:prstGeom prst="rect">
            <a:avLst/>
          </a:prstGeom>
        </p:spPr>
      </p:pic>
      <p:sp>
        <p:nvSpPr>
          <p:cNvPr id="12" name="Text 8"/>
          <p:cNvSpPr/>
          <p:nvPr/>
        </p:nvSpPr>
        <p:spPr>
          <a:xfrm>
            <a:off x="3520440" y="2651760"/>
            <a:ext cx="2331720" cy="640080"/>
          </a:xfrm>
          <a:prstGeom prst="rect">
            <a:avLst/>
          </a:prstGeom>
          <a:noFill/>
          <a:ln/>
        </p:spPr>
        <p:txBody>
          <a:bodyPr wrap="square" rtlCol="0" anchor="t"/>
          <a:lstStyle/>
          <a:p>
            <a:pPr algn="ctr" indent="0" marL="0">
              <a:buNone/>
            </a:pPr>
            <a:r>
              <a:rPr lang="en-US" sz="1400" b="1" dirty="0">
                <a:solidFill>
                  <a:srgbClr val="065A82"/>
                </a:solidFill>
                <a:latin typeface="Calibri" pitchFamily="34" charset="0"/>
                <a:ea typeface="Calibri" pitchFamily="34" charset="-122"/>
                <a:cs typeface="Calibri" pitchFamily="34" charset="-120"/>
              </a:rPr>
              <a:t>Mappa di</a:t>
            </a:r>
            <a:endParaRPr lang="en-US" sz="1400" dirty="0"/>
          </a:p>
          <a:p>
            <a:pPr algn="ctr" indent="0" marL="0">
              <a:buNone/>
            </a:pPr>
            <a:r>
              <a:rPr lang="en-US" sz="1400" b="1" dirty="0">
                <a:solidFill>
                  <a:srgbClr val="065A82"/>
                </a:solidFill>
                <a:latin typeface="Calibri" pitchFamily="34" charset="0"/>
                <a:ea typeface="Calibri" pitchFamily="34" charset="-122"/>
                <a:cs typeface="Calibri" pitchFamily="34" charset="-120"/>
              </a:rPr>
              <a:t>Consapevolezza</a:t>
            </a:r>
            <a:endParaRPr lang="en-US" sz="1400" dirty="0"/>
          </a:p>
        </p:txBody>
      </p:sp>
      <p:sp>
        <p:nvSpPr>
          <p:cNvPr id="13" name="Text 9"/>
          <p:cNvSpPr/>
          <p:nvPr/>
        </p:nvSpPr>
        <p:spPr>
          <a:xfrm>
            <a:off x="3520440" y="3291840"/>
            <a:ext cx="2331720" cy="914400"/>
          </a:xfrm>
          <a:prstGeom prst="rect">
            <a:avLst/>
          </a:prstGeom>
          <a:noFill/>
          <a:ln/>
        </p:spPr>
        <p:txBody>
          <a:bodyPr wrap="square" rtlCol="0" anchor="t"/>
          <a:lstStyle/>
          <a:p>
            <a:pPr algn="ctr" indent="0" marL="0">
              <a:buNone/>
            </a:pPr>
            <a:r>
              <a:rPr lang="en-US" sz="1100" dirty="0">
                <a:solidFill>
                  <a:srgbClr val="2D3748"/>
                </a:solidFill>
                <a:latin typeface="Calibri" pitchFamily="34" charset="0"/>
                <a:ea typeface="Calibri" pitchFamily="34" charset="-122"/>
                <a:cs typeface="Calibri" pitchFamily="34" charset="-120"/>
              </a:rPr>
              <a:t>Reinterpretazione degli spazi locali con segni, colori, dati e geolocalizzazione</a:t>
            </a:r>
            <a:endParaRPr lang="en-US" sz="1100" dirty="0"/>
          </a:p>
        </p:txBody>
      </p:sp>
      <p:sp>
        <p:nvSpPr>
          <p:cNvPr id="14" name="Shape 10"/>
          <p:cNvSpPr/>
          <p:nvPr/>
        </p:nvSpPr>
        <p:spPr>
          <a:xfrm>
            <a:off x="6217920" y="1463040"/>
            <a:ext cx="2606040" cy="2926080"/>
          </a:xfrm>
          <a:prstGeom prst="roundRect">
            <a:avLst>
              <a:gd name="adj" fmla="val 4211"/>
            </a:avLst>
          </a:prstGeom>
          <a:solidFill>
            <a:srgbClr val="E8F4F0"/>
          </a:solidFill>
          <a:ln/>
          <a:effectLst>
            <a:outerShdw sx="100000" sy="100000" kx="0" ky="0" algn="bl" rotWithShape="0" blurRad="101600" dist="38100" dir="2700000">
              <a:srgbClr val="000000">
                <a:alpha val="12000"/>
              </a:srgbClr>
            </a:outerShdw>
          </a:effectLst>
        </p:spPr>
      </p:sp>
      <p:sp>
        <p:nvSpPr>
          <p:cNvPr id="15" name="Shape 11"/>
          <p:cNvSpPr/>
          <p:nvPr/>
        </p:nvSpPr>
        <p:spPr>
          <a:xfrm>
            <a:off x="7086600" y="1691640"/>
            <a:ext cx="822960" cy="822960"/>
          </a:xfrm>
          <a:prstGeom prst="ellipse">
            <a:avLst/>
          </a:prstGeom>
          <a:solidFill>
            <a:srgbClr val="FFFFFF"/>
          </a:solidFill>
          <a:ln/>
        </p:spPr>
      </p:sp>
      <p:pic>
        <p:nvPicPr>
          <p:cNvPr id="16" name="Image 2" descr="preencoded.png">    </p:cNvPr>
          <p:cNvPicPr>
            <a:picLocks noChangeAspect="1"/>
          </p:cNvPicPr>
          <p:nvPr/>
        </p:nvPicPr>
        <p:blipFill>
          <a:blip r:embed="rId3"/>
          <a:stretch>
            <a:fillRect/>
          </a:stretch>
        </p:blipFill>
        <p:spPr>
          <a:xfrm>
            <a:off x="7269480" y="1874520"/>
            <a:ext cx="457200" cy="457200"/>
          </a:xfrm>
          <a:prstGeom prst="rect">
            <a:avLst/>
          </a:prstGeom>
        </p:spPr>
      </p:pic>
      <p:sp>
        <p:nvSpPr>
          <p:cNvPr id="17" name="Text 12"/>
          <p:cNvSpPr/>
          <p:nvPr/>
        </p:nvSpPr>
        <p:spPr>
          <a:xfrm>
            <a:off x="6355080" y="2651760"/>
            <a:ext cx="2331720" cy="640080"/>
          </a:xfrm>
          <a:prstGeom prst="rect">
            <a:avLst/>
          </a:prstGeom>
          <a:noFill/>
          <a:ln/>
        </p:spPr>
        <p:txBody>
          <a:bodyPr wrap="square" rtlCol="0" anchor="t"/>
          <a:lstStyle/>
          <a:p>
            <a:pPr algn="ctr" indent="0" marL="0">
              <a:buNone/>
            </a:pPr>
            <a:r>
              <a:rPr lang="en-US" sz="1400" b="1" dirty="0">
                <a:solidFill>
                  <a:srgbClr val="065A82"/>
                </a:solidFill>
                <a:latin typeface="Calibri" pitchFamily="34" charset="0"/>
                <a:ea typeface="Calibri" pitchFamily="34" charset="-122"/>
                <a:cs typeface="Calibri" pitchFamily="34" charset="-120"/>
              </a:rPr>
              <a:t>Tool</a:t>
            </a:r>
            <a:endParaRPr lang="en-US" sz="1400" dirty="0"/>
          </a:p>
          <a:p>
            <a:pPr algn="ctr" indent="0" marL="0">
              <a:buNone/>
            </a:pPr>
            <a:r>
              <a:rPr lang="en-US" sz="1400" b="1" dirty="0">
                <a:solidFill>
                  <a:srgbClr val="065A82"/>
                </a:solidFill>
                <a:latin typeface="Calibri" pitchFamily="34" charset="0"/>
                <a:ea typeface="Calibri" pitchFamily="34" charset="-122"/>
                <a:cs typeface="Calibri" pitchFamily="34" charset="-120"/>
              </a:rPr>
              <a:t>Competenze Verdi</a:t>
            </a:r>
            <a:endParaRPr lang="en-US" sz="1400" dirty="0"/>
          </a:p>
        </p:txBody>
      </p:sp>
      <p:sp>
        <p:nvSpPr>
          <p:cNvPr id="18" name="Text 13"/>
          <p:cNvSpPr/>
          <p:nvPr/>
        </p:nvSpPr>
        <p:spPr>
          <a:xfrm>
            <a:off x="6355080" y="3291840"/>
            <a:ext cx="2331720" cy="914400"/>
          </a:xfrm>
          <a:prstGeom prst="rect">
            <a:avLst/>
          </a:prstGeom>
          <a:noFill/>
          <a:ln/>
        </p:spPr>
        <p:txBody>
          <a:bodyPr wrap="square" rtlCol="0" anchor="t"/>
          <a:lstStyle/>
          <a:p>
            <a:pPr algn="ctr" indent="0" marL="0">
              <a:buNone/>
            </a:pPr>
            <a:r>
              <a:rPr lang="en-US" sz="1100" dirty="0">
                <a:solidFill>
                  <a:srgbClr val="2D3748"/>
                </a:solidFill>
                <a:latin typeface="Calibri" pitchFamily="34" charset="0"/>
                <a:ea typeface="Calibri" pitchFamily="34" charset="-122"/>
                <a:cs typeface="Calibri" pitchFamily="34" charset="-120"/>
              </a:rPr>
              <a:t>Autovalutazione co-prodotta sulle competenze legate alla sostenibilità</a:t>
            </a:r>
            <a:endParaRPr lang="en-US" sz="1100" dirty="0"/>
          </a:p>
        </p:txBody>
      </p:sp>
      <p:sp>
        <p:nvSpPr>
          <p:cNvPr id="19" name="Shape 14"/>
          <p:cNvSpPr/>
          <p:nvPr/>
        </p:nvSpPr>
        <p:spPr>
          <a:xfrm>
            <a:off x="548640" y="4572000"/>
            <a:ext cx="8046720" cy="411480"/>
          </a:xfrm>
          <a:prstGeom prst="roundRect">
            <a:avLst>
              <a:gd name="adj" fmla="val 17778"/>
            </a:avLst>
          </a:prstGeom>
          <a:solidFill>
            <a:srgbClr val="065A82"/>
          </a:solidFill>
          <a:ln/>
        </p:spPr>
      </p:sp>
      <p:sp>
        <p:nvSpPr>
          <p:cNvPr id="20" name="Text 15"/>
          <p:cNvSpPr/>
          <p:nvPr/>
        </p:nvSpPr>
        <p:spPr>
          <a:xfrm>
            <a:off x="548640" y="4572000"/>
            <a:ext cx="8046720" cy="411480"/>
          </a:xfrm>
          <a:prstGeom prst="rect">
            <a:avLst/>
          </a:prstGeom>
          <a:noFill/>
          <a:ln/>
        </p:spPr>
        <p:txBody>
          <a:bodyPr wrap="square" rtlCol="0" anchor="ctr"/>
          <a:lstStyle/>
          <a:p>
            <a:pPr algn="ctr" indent="0" marL="0">
              <a:buNone/>
            </a:pPr>
            <a:r>
              <a:rPr lang="en-US" sz="1100" dirty="0">
                <a:solidFill>
                  <a:srgbClr val="FFFFFF"/>
                </a:solidFill>
                <a:latin typeface="Calibri" pitchFamily="34" charset="0"/>
                <a:ea typeface="Calibri" pitchFamily="34" charset="-122"/>
                <a:cs typeface="Calibri" pitchFamily="34" charset="-120"/>
              </a:rPr>
              <a:t>400 studenti  ·  16 gruppi da 25  ·  10 ore outdoor per gruppo  ·  20 docenti  ·  4 comuni</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600" b="1" dirty="0">
                <a:solidFill>
                  <a:srgbClr val="065A82"/>
                </a:solidFill>
                <a:latin typeface="Cambria" pitchFamily="34" charset="0"/>
                <a:ea typeface="Cambria" pitchFamily="34" charset="-122"/>
                <a:cs typeface="Cambria" pitchFamily="34" charset="-120"/>
              </a:rPr>
              <a:t>Dalla trasmissione alla facilitazione trasformativa</a:t>
            </a:r>
            <a:endParaRPr lang="en-US" sz="2600" dirty="0"/>
          </a:p>
        </p:txBody>
      </p:sp>
      <p:sp>
        <p:nvSpPr>
          <p:cNvPr id="3" name="Shape 1"/>
          <p:cNvSpPr/>
          <p:nvPr/>
        </p:nvSpPr>
        <p:spPr>
          <a:xfrm>
            <a:off x="548640" y="1188720"/>
            <a:ext cx="3931920" cy="1554480"/>
          </a:xfrm>
          <a:prstGeom prst="roundRect">
            <a:avLst>
              <a:gd name="adj" fmla="val 5882"/>
            </a:avLst>
          </a:prstGeom>
          <a:solidFill>
            <a:srgbClr val="F0F7F4"/>
          </a:solidFill>
          <a:ln/>
        </p:spPr>
      </p:sp>
      <p:pic>
        <p:nvPicPr>
          <p:cNvPr id="4" name="Image 0" descr="preencoded.png">    </p:cNvPr>
          <p:cNvPicPr>
            <a:picLocks noChangeAspect="1"/>
          </p:cNvPicPr>
          <p:nvPr/>
        </p:nvPicPr>
        <p:blipFill>
          <a:blip r:embed="rId1"/>
          <a:stretch>
            <a:fillRect/>
          </a:stretch>
        </p:blipFill>
        <p:spPr>
          <a:xfrm>
            <a:off x="731520" y="1417320"/>
            <a:ext cx="411480" cy="411480"/>
          </a:xfrm>
          <a:prstGeom prst="rect">
            <a:avLst/>
          </a:prstGeom>
        </p:spPr>
      </p:pic>
      <p:sp>
        <p:nvSpPr>
          <p:cNvPr id="5" name="Text 2"/>
          <p:cNvSpPr/>
          <p:nvPr/>
        </p:nvSpPr>
        <p:spPr>
          <a:xfrm>
            <a:off x="1280160" y="1371600"/>
            <a:ext cx="292608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Psicologica</a:t>
            </a:r>
            <a:endParaRPr lang="en-US" sz="1500" dirty="0"/>
          </a:p>
        </p:txBody>
      </p:sp>
      <p:sp>
        <p:nvSpPr>
          <p:cNvPr id="6" name="Text 3"/>
          <p:cNvSpPr/>
          <p:nvPr/>
        </p:nvSpPr>
        <p:spPr>
          <a:xfrm>
            <a:off x="1280160" y="1737360"/>
            <a:ext cx="3017520" cy="86868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Accogliere l'eco-ansia senza minimizzarla, trasformare la preoccupazione in energia motivazionale attraverso il linguaggio creativo</a:t>
            </a:r>
            <a:endParaRPr lang="en-US" sz="1050" dirty="0"/>
          </a:p>
        </p:txBody>
      </p:sp>
      <p:sp>
        <p:nvSpPr>
          <p:cNvPr id="7" name="Shape 4"/>
          <p:cNvSpPr/>
          <p:nvPr/>
        </p:nvSpPr>
        <p:spPr>
          <a:xfrm>
            <a:off x="4754880" y="1188720"/>
            <a:ext cx="3931920" cy="1554480"/>
          </a:xfrm>
          <a:prstGeom prst="roundRect">
            <a:avLst>
              <a:gd name="adj" fmla="val 5882"/>
            </a:avLst>
          </a:prstGeom>
          <a:solidFill>
            <a:srgbClr val="F0F7F4"/>
          </a:solidFill>
          <a:ln/>
        </p:spPr>
      </p:sp>
      <p:pic>
        <p:nvPicPr>
          <p:cNvPr id="8" name="Image 1" descr="preencoded.png">    </p:cNvPr>
          <p:cNvPicPr>
            <a:picLocks noChangeAspect="1"/>
          </p:cNvPicPr>
          <p:nvPr/>
        </p:nvPicPr>
        <p:blipFill>
          <a:blip r:embed="rId2"/>
          <a:stretch>
            <a:fillRect/>
          </a:stretch>
        </p:blipFill>
        <p:spPr>
          <a:xfrm>
            <a:off x="4937760" y="1417320"/>
            <a:ext cx="411480" cy="411480"/>
          </a:xfrm>
          <a:prstGeom prst="rect">
            <a:avLst/>
          </a:prstGeom>
        </p:spPr>
      </p:pic>
      <p:sp>
        <p:nvSpPr>
          <p:cNvPr id="9" name="Text 5"/>
          <p:cNvSpPr/>
          <p:nvPr/>
        </p:nvSpPr>
        <p:spPr>
          <a:xfrm>
            <a:off x="5486400" y="1371600"/>
            <a:ext cx="292608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Sociale</a:t>
            </a:r>
            <a:endParaRPr lang="en-US" sz="1500" dirty="0"/>
          </a:p>
        </p:txBody>
      </p:sp>
      <p:sp>
        <p:nvSpPr>
          <p:cNvPr id="10" name="Text 6"/>
          <p:cNvSpPr/>
          <p:nvPr/>
        </p:nvSpPr>
        <p:spPr>
          <a:xfrm>
            <a:off x="5486400" y="1737360"/>
            <a:ext cx="3017520" cy="86868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Costruire dinamiche di apprendimento tra pari che superino le barriere di provenienza scolastica e territoriale</a:t>
            </a:r>
            <a:endParaRPr lang="en-US" sz="1050" dirty="0"/>
          </a:p>
        </p:txBody>
      </p:sp>
      <p:sp>
        <p:nvSpPr>
          <p:cNvPr id="11" name="Shape 7"/>
          <p:cNvSpPr/>
          <p:nvPr/>
        </p:nvSpPr>
        <p:spPr>
          <a:xfrm>
            <a:off x="548640" y="2971800"/>
            <a:ext cx="3931920" cy="1554480"/>
          </a:xfrm>
          <a:prstGeom prst="roundRect">
            <a:avLst>
              <a:gd name="adj" fmla="val 5882"/>
            </a:avLst>
          </a:prstGeom>
          <a:solidFill>
            <a:srgbClr val="F0F7F4"/>
          </a:solidFill>
          <a:ln/>
        </p:spPr>
      </p:sp>
      <p:pic>
        <p:nvPicPr>
          <p:cNvPr id="12" name="Image 2" descr="preencoded.png">    </p:cNvPr>
          <p:cNvPicPr>
            <a:picLocks noChangeAspect="1"/>
          </p:cNvPicPr>
          <p:nvPr/>
        </p:nvPicPr>
        <p:blipFill>
          <a:blip r:embed="rId3"/>
          <a:stretch>
            <a:fillRect/>
          </a:stretch>
        </p:blipFill>
        <p:spPr>
          <a:xfrm>
            <a:off x="731520" y="3200400"/>
            <a:ext cx="411480" cy="411480"/>
          </a:xfrm>
          <a:prstGeom prst="rect">
            <a:avLst/>
          </a:prstGeom>
        </p:spPr>
      </p:pic>
      <p:sp>
        <p:nvSpPr>
          <p:cNvPr id="13" name="Text 8"/>
          <p:cNvSpPr/>
          <p:nvPr/>
        </p:nvSpPr>
        <p:spPr>
          <a:xfrm>
            <a:off x="1280160" y="3154680"/>
            <a:ext cx="292608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Cognitiva</a:t>
            </a:r>
            <a:endParaRPr lang="en-US" sz="1500" dirty="0"/>
          </a:p>
        </p:txBody>
      </p:sp>
      <p:sp>
        <p:nvSpPr>
          <p:cNvPr id="14" name="Text 9"/>
          <p:cNvSpPr/>
          <p:nvPr/>
        </p:nvSpPr>
        <p:spPr>
          <a:xfrm>
            <a:off x="1280160" y="3520440"/>
            <a:ext cx="3017520" cy="86868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Scomporre la complessità dei sistemi climatici in nodi narrativi accessibili a un pubblico di 11-19 anni</a:t>
            </a:r>
            <a:endParaRPr lang="en-US" sz="1050" dirty="0"/>
          </a:p>
        </p:txBody>
      </p:sp>
      <p:sp>
        <p:nvSpPr>
          <p:cNvPr id="15" name="Shape 10"/>
          <p:cNvSpPr/>
          <p:nvPr/>
        </p:nvSpPr>
        <p:spPr>
          <a:xfrm>
            <a:off x="4754880" y="2971800"/>
            <a:ext cx="3931920" cy="1554480"/>
          </a:xfrm>
          <a:prstGeom prst="roundRect">
            <a:avLst>
              <a:gd name="adj" fmla="val 5882"/>
            </a:avLst>
          </a:prstGeom>
          <a:solidFill>
            <a:srgbClr val="F0F7F4"/>
          </a:solidFill>
          <a:ln/>
        </p:spPr>
      </p:sp>
      <p:pic>
        <p:nvPicPr>
          <p:cNvPr id="16" name="Image 3" descr="preencoded.png">    </p:cNvPr>
          <p:cNvPicPr>
            <a:picLocks noChangeAspect="1"/>
          </p:cNvPicPr>
          <p:nvPr/>
        </p:nvPicPr>
        <p:blipFill>
          <a:blip r:embed="rId4"/>
          <a:stretch>
            <a:fillRect/>
          </a:stretch>
        </p:blipFill>
        <p:spPr>
          <a:xfrm>
            <a:off x="4937760" y="3200400"/>
            <a:ext cx="411480" cy="411480"/>
          </a:xfrm>
          <a:prstGeom prst="rect">
            <a:avLst/>
          </a:prstGeom>
        </p:spPr>
      </p:pic>
      <p:sp>
        <p:nvSpPr>
          <p:cNvPr id="17" name="Text 11"/>
          <p:cNvSpPr/>
          <p:nvPr/>
        </p:nvSpPr>
        <p:spPr>
          <a:xfrm>
            <a:off x="5486400" y="3154680"/>
            <a:ext cx="292608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Pratica</a:t>
            </a:r>
            <a:endParaRPr lang="en-US" sz="1500" dirty="0"/>
          </a:p>
        </p:txBody>
      </p:sp>
      <p:sp>
        <p:nvSpPr>
          <p:cNvPr id="18" name="Text 12"/>
          <p:cNvSpPr/>
          <p:nvPr/>
        </p:nvSpPr>
        <p:spPr>
          <a:xfrm>
            <a:off x="5486400" y="3520440"/>
            <a:ext cx="3017520" cy="86868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Ancorare ogni riflessione a competenze concrete e spendibili, restituendo un senso di possibilità e di futuro</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600" b="1" dirty="0">
                <a:solidFill>
                  <a:srgbClr val="065A82"/>
                </a:solidFill>
                <a:latin typeface="Cambria" pitchFamily="34" charset="0"/>
                <a:ea typeface="Cambria" pitchFamily="34" charset="-122"/>
                <a:cs typeface="Cambria" pitchFamily="34" charset="-120"/>
              </a:rPr>
              <a:t>Il setting outdoor: tre fasi ricorrenti</a:t>
            </a:r>
            <a:endParaRPr lang="en-US" sz="2600" dirty="0"/>
          </a:p>
        </p:txBody>
      </p:sp>
      <p:sp>
        <p:nvSpPr>
          <p:cNvPr id="3" name="Text 1"/>
          <p:cNvSpPr/>
          <p:nvPr/>
        </p:nvSpPr>
        <p:spPr>
          <a:xfrm>
            <a:off x="548640" y="822960"/>
            <a:ext cx="8229600" cy="365760"/>
          </a:xfrm>
          <a:prstGeom prst="rect">
            <a:avLst/>
          </a:prstGeom>
          <a:noFill/>
          <a:ln/>
        </p:spPr>
        <p:txBody>
          <a:bodyPr wrap="square" lIns="0" tIns="0" rIns="0" bIns="0" rtlCol="0" anchor="ctr"/>
          <a:lstStyle/>
          <a:p>
            <a:pPr indent="0" marL="0">
              <a:buNone/>
            </a:pPr>
            <a:r>
              <a:rPr lang="en-US" sz="1300" i="1" dirty="0">
                <a:solidFill>
                  <a:srgbClr val="5A6B7D"/>
                </a:solidFill>
                <a:latin typeface="Calibri" pitchFamily="34" charset="0"/>
                <a:ea typeface="Calibri" pitchFamily="34" charset="-122"/>
                <a:cs typeface="Calibri" pitchFamily="34" charset="-120"/>
              </a:rPr>
              <a:t>Ogni sessione segue una struttura tripartita flessibile ma non negoziabile</a:t>
            </a:r>
            <a:endParaRPr lang="en-US" sz="1300" dirty="0"/>
          </a:p>
        </p:txBody>
      </p:sp>
      <p:sp>
        <p:nvSpPr>
          <p:cNvPr id="4" name="Shape 2"/>
          <p:cNvSpPr/>
          <p:nvPr/>
        </p:nvSpPr>
        <p:spPr>
          <a:xfrm>
            <a:off x="548640" y="1417320"/>
            <a:ext cx="640080" cy="640080"/>
          </a:xfrm>
          <a:prstGeom prst="ellipse">
            <a:avLst/>
          </a:prstGeom>
          <a:solidFill>
            <a:srgbClr val="065A82"/>
          </a:solidFill>
          <a:ln/>
        </p:spPr>
      </p:sp>
      <p:sp>
        <p:nvSpPr>
          <p:cNvPr id="5" name="Text 3"/>
          <p:cNvSpPr/>
          <p:nvPr/>
        </p:nvSpPr>
        <p:spPr>
          <a:xfrm>
            <a:off x="548640" y="1417320"/>
            <a:ext cx="640080" cy="64008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01</a:t>
            </a:r>
            <a:endParaRPr lang="en-US" sz="1800" dirty="0"/>
          </a:p>
        </p:txBody>
      </p:sp>
      <p:sp>
        <p:nvSpPr>
          <p:cNvPr id="6" name="Text 4"/>
          <p:cNvSpPr/>
          <p:nvPr/>
        </p:nvSpPr>
        <p:spPr>
          <a:xfrm>
            <a:off x="1371600" y="1435608"/>
            <a:ext cx="3200400" cy="320040"/>
          </a:xfrm>
          <a:prstGeom prst="rect">
            <a:avLst/>
          </a:prstGeom>
          <a:noFill/>
          <a:ln/>
        </p:spPr>
        <p:txBody>
          <a:bodyPr wrap="square" lIns="0" tIns="0" rIns="0" bIns="0" rtlCol="0" anchor="ctr"/>
          <a:lstStyle/>
          <a:p>
            <a:pPr indent="0" marL="0">
              <a:buNone/>
            </a:pPr>
            <a:r>
              <a:rPr lang="en-US" sz="1600" b="1" dirty="0">
                <a:solidFill>
                  <a:srgbClr val="2D3748"/>
                </a:solidFill>
                <a:latin typeface="Calibri" pitchFamily="34" charset="0"/>
                <a:ea typeface="Calibri" pitchFamily="34" charset="-122"/>
                <a:cs typeface="Calibri" pitchFamily="34" charset="-120"/>
              </a:rPr>
              <a:t>Immersione sensoriale</a:t>
            </a:r>
            <a:endParaRPr lang="en-US" sz="1600" dirty="0"/>
          </a:p>
        </p:txBody>
      </p:sp>
      <p:sp>
        <p:nvSpPr>
          <p:cNvPr id="7" name="Text 5"/>
          <p:cNvSpPr/>
          <p:nvPr/>
        </p:nvSpPr>
        <p:spPr>
          <a:xfrm>
            <a:off x="1371600" y="1737360"/>
            <a:ext cx="1828800" cy="274320"/>
          </a:xfrm>
          <a:prstGeom prst="rect">
            <a:avLst/>
          </a:prstGeom>
          <a:noFill/>
          <a:ln/>
        </p:spPr>
        <p:txBody>
          <a:bodyPr wrap="square" lIns="0" tIns="0" rIns="0" bIns="0" rtlCol="0" anchor="ctr"/>
          <a:lstStyle/>
          <a:p>
            <a:pPr indent="0" marL="0">
              <a:buNone/>
            </a:pPr>
            <a:r>
              <a:rPr lang="en-US" sz="1000" i="1" dirty="0">
                <a:solidFill>
                  <a:srgbClr val="065A82"/>
                </a:solidFill>
                <a:latin typeface="Calibri" pitchFamily="34" charset="0"/>
                <a:ea typeface="Calibri" pitchFamily="34" charset="-122"/>
                <a:cs typeface="Calibri" pitchFamily="34" charset="-120"/>
              </a:rPr>
              <a:t>20-30 min</a:t>
            </a:r>
            <a:endParaRPr lang="en-US" sz="1000" dirty="0"/>
          </a:p>
        </p:txBody>
      </p:sp>
      <p:sp>
        <p:nvSpPr>
          <p:cNvPr id="8" name="Text 6"/>
          <p:cNvSpPr/>
          <p:nvPr/>
        </p:nvSpPr>
        <p:spPr>
          <a:xfrm>
            <a:off x="4572000" y="1435608"/>
            <a:ext cx="4114800" cy="59436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Ascolto, osservazione silenziosa, percezione corporea dell'ambiente. Il territorio diventa il testo da leggere.</a:t>
            </a:r>
            <a:endParaRPr lang="en-US" sz="1100" dirty="0"/>
          </a:p>
        </p:txBody>
      </p:sp>
      <p:sp>
        <p:nvSpPr>
          <p:cNvPr id="9" name="Shape 7"/>
          <p:cNvSpPr/>
          <p:nvPr/>
        </p:nvSpPr>
        <p:spPr>
          <a:xfrm>
            <a:off x="548640" y="2606040"/>
            <a:ext cx="640080" cy="640080"/>
          </a:xfrm>
          <a:prstGeom prst="ellipse">
            <a:avLst/>
          </a:prstGeom>
          <a:solidFill>
            <a:srgbClr val="2C5F2D"/>
          </a:solidFill>
          <a:ln/>
        </p:spPr>
      </p:sp>
      <p:sp>
        <p:nvSpPr>
          <p:cNvPr id="10" name="Text 8"/>
          <p:cNvSpPr/>
          <p:nvPr/>
        </p:nvSpPr>
        <p:spPr>
          <a:xfrm>
            <a:off x="548640" y="2606040"/>
            <a:ext cx="640080" cy="64008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02</a:t>
            </a:r>
            <a:endParaRPr lang="en-US" sz="1800" dirty="0"/>
          </a:p>
        </p:txBody>
      </p:sp>
      <p:sp>
        <p:nvSpPr>
          <p:cNvPr id="11" name="Text 9"/>
          <p:cNvSpPr/>
          <p:nvPr/>
        </p:nvSpPr>
        <p:spPr>
          <a:xfrm>
            <a:off x="1371600" y="2624328"/>
            <a:ext cx="3200400" cy="320040"/>
          </a:xfrm>
          <a:prstGeom prst="rect">
            <a:avLst/>
          </a:prstGeom>
          <a:noFill/>
          <a:ln/>
        </p:spPr>
        <p:txBody>
          <a:bodyPr wrap="square" lIns="0" tIns="0" rIns="0" bIns="0" rtlCol="0" anchor="ctr"/>
          <a:lstStyle/>
          <a:p>
            <a:pPr indent="0" marL="0">
              <a:buNone/>
            </a:pPr>
            <a:r>
              <a:rPr lang="en-US" sz="1600" b="1" dirty="0">
                <a:solidFill>
                  <a:srgbClr val="2D3748"/>
                </a:solidFill>
                <a:latin typeface="Calibri" pitchFamily="34" charset="0"/>
                <a:ea typeface="Calibri" pitchFamily="34" charset="-122"/>
                <a:cs typeface="Calibri" pitchFamily="34" charset="-120"/>
              </a:rPr>
              <a:t>Attivazione analitica</a:t>
            </a:r>
            <a:endParaRPr lang="en-US" sz="1600" dirty="0"/>
          </a:p>
        </p:txBody>
      </p:sp>
      <p:sp>
        <p:nvSpPr>
          <p:cNvPr id="12" name="Text 10"/>
          <p:cNvSpPr/>
          <p:nvPr/>
        </p:nvSpPr>
        <p:spPr>
          <a:xfrm>
            <a:off x="1371600" y="2926080"/>
            <a:ext cx="1828800" cy="274320"/>
          </a:xfrm>
          <a:prstGeom prst="rect">
            <a:avLst/>
          </a:prstGeom>
          <a:noFill/>
          <a:ln/>
        </p:spPr>
        <p:txBody>
          <a:bodyPr wrap="square" lIns="0" tIns="0" rIns="0" bIns="0" rtlCol="0" anchor="ctr"/>
          <a:lstStyle/>
          <a:p>
            <a:pPr indent="0" marL="0">
              <a:buNone/>
            </a:pPr>
            <a:r>
              <a:rPr lang="en-US" sz="1000" i="1" dirty="0">
                <a:solidFill>
                  <a:srgbClr val="2C5F2D"/>
                </a:solidFill>
                <a:latin typeface="Calibri" pitchFamily="34" charset="0"/>
                <a:ea typeface="Calibri" pitchFamily="34" charset="-122"/>
                <a:cs typeface="Calibri" pitchFamily="34" charset="-120"/>
              </a:rPr>
              <a:t>Nucleo centrale</a:t>
            </a:r>
            <a:endParaRPr lang="en-US" sz="1000" dirty="0"/>
          </a:p>
        </p:txBody>
      </p:sp>
      <p:sp>
        <p:nvSpPr>
          <p:cNvPr id="13" name="Text 11"/>
          <p:cNvSpPr/>
          <p:nvPr/>
        </p:nvSpPr>
        <p:spPr>
          <a:xfrm>
            <a:off x="4572000" y="2624328"/>
            <a:ext cx="4114800" cy="59436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Introduzione degli strumenti di lettura del paesaggio e avvio della produzione guidata degli output.</a:t>
            </a:r>
            <a:endParaRPr lang="en-US" sz="1100" dirty="0"/>
          </a:p>
        </p:txBody>
      </p:sp>
      <p:sp>
        <p:nvSpPr>
          <p:cNvPr id="14" name="Shape 12"/>
          <p:cNvSpPr/>
          <p:nvPr/>
        </p:nvSpPr>
        <p:spPr>
          <a:xfrm>
            <a:off x="548640" y="3794760"/>
            <a:ext cx="640080" cy="640080"/>
          </a:xfrm>
          <a:prstGeom prst="ellipse">
            <a:avLst/>
          </a:prstGeom>
          <a:solidFill>
            <a:srgbClr val="D4813B"/>
          </a:solidFill>
          <a:ln/>
        </p:spPr>
      </p:sp>
      <p:sp>
        <p:nvSpPr>
          <p:cNvPr id="15" name="Text 13"/>
          <p:cNvSpPr/>
          <p:nvPr/>
        </p:nvSpPr>
        <p:spPr>
          <a:xfrm>
            <a:off x="548640" y="3794760"/>
            <a:ext cx="640080" cy="640080"/>
          </a:xfrm>
          <a:prstGeom prst="rect">
            <a:avLst/>
          </a:prstGeom>
          <a:noFill/>
          <a:ln/>
        </p:spPr>
        <p:txBody>
          <a:bodyPr wrap="square"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03</a:t>
            </a:r>
            <a:endParaRPr lang="en-US" sz="1800" dirty="0"/>
          </a:p>
        </p:txBody>
      </p:sp>
      <p:sp>
        <p:nvSpPr>
          <p:cNvPr id="16" name="Text 14"/>
          <p:cNvSpPr/>
          <p:nvPr/>
        </p:nvSpPr>
        <p:spPr>
          <a:xfrm>
            <a:off x="1371600" y="3813048"/>
            <a:ext cx="3200400" cy="320040"/>
          </a:xfrm>
          <a:prstGeom prst="rect">
            <a:avLst/>
          </a:prstGeom>
          <a:noFill/>
          <a:ln/>
        </p:spPr>
        <p:txBody>
          <a:bodyPr wrap="square" lIns="0" tIns="0" rIns="0" bIns="0" rtlCol="0" anchor="ctr"/>
          <a:lstStyle/>
          <a:p>
            <a:pPr indent="0" marL="0">
              <a:buNone/>
            </a:pPr>
            <a:r>
              <a:rPr lang="en-US" sz="1600" b="1" dirty="0">
                <a:solidFill>
                  <a:srgbClr val="2D3748"/>
                </a:solidFill>
                <a:latin typeface="Calibri" pitchFamily="34" charset="0"/>
                <a:ea typeface="Calibri" pitchFamily="34" charset="-122"/>
                <a:cs typeface="Calibri" pitchFamily="34" charset="-120"/>
              </a:rPr>
              <a:t>Restituzione riflessiva</a:t>
            </a:r>
            <a:endParaRPr lang="en-US" sz="1600" dirty="0"/>
          </a:p>
        </p:txBody>
      </p:sp>
      <p:sp>
        <p:nvSpPr>
          <p:cNvPr id="17" name="Text 15"/>
          <p:cNvSpPr/>
          <p:nvPr/>
        </p:nvSpPr>
        <p:spPr>
          <a:xfrm>
            <a:off x="1371600" y="4114800"/>
            <a:ext cx="1828800" cy="274320"/>
          </a:xfrm>
          <a:prstGeom prst="rect">
            <a:avLst/>
          </a:prstGeom>
          <a:noFill/>
          <a:ln/>
        </p:spPr>
        <p:txBody>
          <a:bodyPr wrap="square" lIns="0" tIns="0" rIns="0" bIns="0" rtlCol="0" anchor="ctr"/>
          <a:lstStyle/>
          <a:p>
            <a:pPr indent="0" marL="0">
              <a:buNone/>
            </a:pPr>
            <a:r>
              <a:rPr lang="en-US" sz="1000" i="1" dirty="0">
                <a:solidFill>
                  <a:srgbClr val="D4813B"/>
                </a:solidFill>
                <a:latin typeface="Calibri" pitchFamily="34" charset="0"/>
                <a:ea typeface="Calibri" pitchFamily="34" charset="-122"/>
                <a:cs typeface="Calibri" pitchFamily="34" charset="-120"/>
              </a:rPr>
              <a:t>Chiusura</a:t>
            </a:r>
            <a:endParaRPr lang="en-US" sz="1000" dirty="0"/>
          </a:p>
        </p:txBody>
      </p:sp>
      <p:sp>
        <p:nvSpPr>
          <p:cNvPr id="18" name="Text 16"/>
          <p:cNvSpPr/>
          <p:nvPr/>
        </p:nvSpPr>
        <p:spPr>
          <a:xfrm>
            <a:off x="4572000" y="3813048"/>
            <a:ext cx="4114800" cy="59436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Il gruppo condivide scoperte, dubbi, connessioni emerse. Non una valutazione, ma risonanza collettiva.</a:t>
            </a:r>
            <a:endParaRPr lang="en-US" sz="1100" dirty="0"/>
          </a:p>
        </p:txBody>
      </p:sp>
      <p:sp>
        <p:nvSpPr>
          <p:cNvPr id="19" name="Shape 17"/>
          <p:cNvSpPr/>
          <p:nvPr/>
        </p:nvSpPr>
        <p:spPr>
          <a:xfrm>
            <a:off x="868680" y="2057400"/>
            <a:ext cx="0" cy="548640"/>
          </a:xfrm>
          <a:prstGeom prst="line">
            <a:avLst/>
          </a:prstGeom>
          <a:noFill/>
          <a:ln w="12700">
            <a:solidFill>
              <a:srgbClr val="5A6B7D"/>
            </a:solidFill>
            <a:prstDash val="dash"/>
          </a:ln>
        </p:spPr>
      </p:sp>
      <p:sp>
        <p:nvSpPr>
          <p:cNvPr id="20" name="Shape 18"/>
          <p:cNvSpPr/>
          <p:nvPr/>
        </p:nvSpPr>
        <p:spPr>
          <a:xfrm>
            <a:off x="868680" y="3246120"/>
            <a:ext cx="0" cy="548640"/>
          </a:xfrm>
          <a:prstGeom prst="line">
            <a:avLst/>
          </a:prstGeom>
          <a:noFill/>
          <a:ln w="12700">
            <a:solidFill>
              <a:srgbClr val="5A6B7D"/>
            </a:solidFill>
            <a:prstDash val="dash"/>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600" b="1" dirty="0">
                <a:solidFill>
                  <a:srgbClr val="065A82"/>
                </a:solidFill>
                <a:latin typeface="Cambria" pitchFamily="34" charset="0"/>
                <a:ea typeface="Cambria" pitchFamily="34" charset="-122"/>
                <a:cs typeface="Cambria" pitchFamily="34" charset="-120"/>
              </a:rPr>
              <a:t>Cinque principi operativi trasversali</a:t>
            </a:r>
            <a:endParaRPr lang="en-US" sz="2600" dirty="0"/>
          </a:p>
        </p:txBody>
      </p:sp>
      <p:sp>
        <p:nvSpPr>
          <p:cNvPr id="3" name="Shape 1"/>
          <p:cNvSpPr/>
          <p:nvPr/>
        </p:nvSpPr>
        <p:spPr>
          <a:xfrm>
            <a:off x="548640" y="1124712"/>
            <a:ext cx="411480" cy="411480"/>
          </a:xfrm>
          <a:prstGeom prst="ellipse">
            <a:avLst/>
          </a:prstGeom>
          <a:solidFill>
            <a:srgbClr val="065A82"/>
          </a:solidFill>
          <a:ln/>
        </p:spPr>
      </p:sp>
      <p:sp>
        <p:nvSpPr>
          <p:cNvPr id="4" name="Text 2"/>
          <p:cNvSpPr/>
          <p:nvPr/>
        </p:nvSpPr>
        <p:spPr>
          <a:xfrm>
            <a:off x="548640" y="1124712"/>
            <a:ext cx="411480" cy="41148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5" name="Text 3"/>
          <p:cNvSpPr/>
          <p:nvPr/>
        </p:nvSpPr>
        <p:spPr>
          <a:xfrm>
            <a:off x="1188720" y="1069848"/>
            <a:ext cx="2926080" cy="320040"/>
          </a:xfrm>
          <a:prstGeom prst="rect">
            <a:avLst/>
          </a:prstGeom>
          <a:noFill/>
          <a:ln/>
        </p:spPr>
        <p:txBody>
          <a:bodyPr wrap="square" lIns="0" tIns="0" rIns="0" bIns="0" rtlCol="0" anchor="ctr"/>
          <a:lstStyle/>
          <a:p>
            <a:pPr indent="0" marL="0">
              <a:buNone/>
            </a:pPr>
            <a:r>
              <a:rPr lang="en-US" sz="1300" b="1" dirty="0">
                <a:solidFill>
                  <a:srgbClr val="065A82"/>
                </a:solidFill>
                <a:latin typeface="Calibri" pitchFamily="34" charset="0"/>
                <a:ea typeface="Calibri" pitchFamily="34" charset="-122"/>
                <a:cs typeface="Calibri" pitchFamily="34" charset="-120"/>
              </a:rPr>
              <a:t>Produzione come apprendimento</a:t>
            </a:r>
            <a:endParaRPr lang="en-US" sz="1300" dirty="0"/>
          </a:p>
        </p:txBody>
      </p:sp>
      <p:sp>
        <p:nvSpPr>
          <p:cNvPr id="6" name="Text 4"/>
          <p:cNvSpPr/>
          <p:nvPr/>
        </p:nvSpPr>
        <p:spPr>
          <a:xfrm>
            <a:off x="4206240" y="1051560"/>
            <a:ext cx="4572000" cy="548640"/>
          </a:xfrm>
          <a:prstGeom prst="rect">
            <a:avLst/>
          </a:prstGeom>
          <a:noFill/>
          <a:ln/>
        </p:spPr>
        <p:txBody>
          <a:bodyPr wrap="square" lIns="0" tIns="0" rIns="0" bIns="0" rtlCol="0" anchor="ctr"/>
          <a:lstStyle/>
          <a:p>
            <a:pPr indent="0" marL="0">
              <a:buNone/>
            </a:pPr>
            <a:r>
              <a:rPr lang="en-US" sz="1100" dirty="0">
                <a:solidFill>
                  <a:srgbClr val="2D3748"/>
                </a:solidFill>
                <a:latin typeface="Calibri" pitchFamily="34" charset="0"/>
                <a:ea typeface="Calibri" pitchFamily="34" charset="-122"/>
                <a:cs typeface="Calibri" pitchFamily="34" charset="-120"/>
              </a:rPr>
              <a:t>Gli studenti non producono dopo aver appreso, ma apprendono attraverso il processo produttivo stesso</a:t>
            </a:r>
            <a:endParaRPr lang="en-US" sz="1100" dirty="0"/>
          </a:p>
        </p:txBody>
      </p:sp>
      <p:sp>
        <p:nvSpPr>
          <p:cNvPr id="7" name="Shape 5"/>
          <p:cNvSpPr/>
          <p:nvPr/>
        </p:nvSpPr>
        <p:spPr>
          <a:xfrm>
            <a:off x="548640" y="1901952"/>
            <a:ext cx="411480" cy="411480"/>
          </a:xfrm>
          <a:prstGeom prst="ellipse">
            <a:avLst/>
          </a:prstGeom>
          <a:solidFill>
            <a:srgbClr val="065A82"/>
          </a:solidFill>
          <a:ln/>
        </p:spPr>
      </p:sp>
      <p:sp>
        <p:nvSpPr>
          <p:cNvPr id="8" name="Text 6"/>
          <p:cNvSpPr/>
          <p:nvPr/>
        </p:nvSpPr>
        <p:spPr>
          <a:xfrm>
            <a:off x="548640" y="1901952"/>
            <a:ext cx="411480" cy="41148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9" name="Text 7"/>
          <p:cNvSpPr/>
          <p:nvPr/>
        </p:nvSpPr>
        <p:spPr>
          <a:xfrm>
            <a:off x="1188720" y="1847088"/>
            <a:ext cx="2926080" cy="320040"/>
          </a:xfrm>
          <a:prstGeom prst="rect">
            <a:avLst/>
          </a:prstGeom>
          <a:noFill/>
          <a:ln/>
        </p:spPr>
        <p:txBody>
          <a:bodyPr wrap="square" lIns="0" tIns="0" rIns="0" bIns="0" rtlCol="0" anchor="ctr"/>
          <a:lstStyle/>
          <a:p>
            <a:pPr indent="0" marL="0">
              <a:buNone/>
            </a:pPr>
            <a:r>
              <a:rPr lang="en-US" sz="1300" b="1" dirty="0">
                <a:solidFill>
                  <a:srgbClr val="065A82"/>
                </a:solidFill>
                <a:latin typeface="Calibri" pitchFamily="34" charset="0"/>
                <a:ea typeface="Calibri" pitchFamily="34" charset="-122"/>
                <a:cs typeface="Calibri" pitchFamily="34" charset="-120"/>
              </a:rPr>
              <a:t>Accessibilità radicale</a:t>
            </a:r>
            <a:endParaRPr lang="en-US" sz="1300" dirty="0"/>
          </a:p>
        </p:txBody>
      </p:sp>
      <p:sp>
        <p:nvSpPr>
          <p:cNvPr id="10" name="Text 8"/>
          <p:cNvSpPr/>
          <p:nvPr/>
        </p:nvSpPr>
        <p:spPr>
          <a:xfrm>
            <a:off x="4206240" y="1828800"/>
            <a:ext cx="4572000" cy="548640"/>
          </a:xfrm>
          <a:prstGeom prst="rect">
            <a:avLst/>
          </a:prstGeom>
          <a:noFill/>
          <a:ln/>
        </p:spPr>
        <p:txBody>
          <a:bodyPr wrap="square" lIns="0" tIns="0" rIns="0" bIns="0" rtlCol="0" anchor="ctr"/>
          <a:lstStyle/>
          <a:p>
            <a:pPr indent="0" marL="0">
              <a:buNone/>
            </a:pPr>
            <a:r>
              <a:rPr lang="en-US" sz="1100" dirty="0">
                <a:solidFill>
                  <a:srgbClr val="2D3748"/>
                </a:solidFill>
                <a:latin typeface="Calibri" pitchFamily="34" charset="0"/>
                <a:ea typeface="Calibri" pitchFamily="34" charset="-122"/>
                <a:cs typeface="Calibri" pitchFamily="34" charset="-120"/>
              </a:rPr>
              <a:t>Ogni attività realizzabile con smartphone, quaderno, materiali naturali. Prevedere sempre alternative analogiche</a:t>
            </a:r>
            <a:endParaRPr lang="en-US" sz="1100" dirty="0"/>
          </a:p>
        </p:txBody>
      </p:sp>
      <p:sp>
        <p:nvSpPr>
          <p:cNvPr id="11" name="Shape 9"/>
          <p:cNvSpPr/>
          <p:nvPr/>
        </p:nvSpPr>
        <p:spPr>
          <a:xfrm>
            <a:off x="548640" y="2679192"/>
            <a:ext cx="411480" cy="411480"/>
          </a:xfrm>
          <a:prstGeom prst="ellipse">
            <a:avLst/>
          </a:prstGeom>
          <a:solidFill>
            <a:srgbClr val="065A82"/>
          </a:solidFill>
          <a:ln/>
        </p:spPr>
      </p:sp>
      <p:sp>
        <p:nvSpPr>
          <p:cNvPr id="12" name="Text 10"/>
          <p:cNvSpPr/>
          <p:nvPr/>
        </p:nvSpPr>
        <p:spPr>
          <a:xfrm>
            <a:off x="548640" y="2679192"/>
            <a:ext cx="411480" cy="41148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3" name="Text 11"/>
          <p:cNvSpPr/>
          <p:nvPr/>
        </p:nvSpPr>
        <p:spPr>
          <a:xfrm>
            <a:off x="1188720" y="2624328"/>
            <a:ext cx="2926080" cy="320040"/>
          </a:xfrm>
          <a:prstGeom prst="rect">
            <a:avLst/>
          </a:prstGeom>
          <a:noFill/>
          <a:ln/>
        </p:spPr>
        <p:txBody>
          <a:bodyPr wrap="square" lIns="0" tIns="0" rIns="0" bIns="0" rtlCol="0" anchor="ctr"/>
          <a:lstStyle/>
          <a:p>
            <a:pPr indent="0" marL="0">
              <a:buNone/>
            </a:pPr>
            <a:r>
              <a:rPr lang="en-US" sz="1300" b="1" dirty="0">
                <a:solidFill>
                  <a:srgbClr val="065A82"/>
                </a:solidFill>
                <a:latin typeface="Calibri" pitchFamily="34" charset="0"/>
                <a:ea typeface="Calibri" pitchFamily="34" charset="-122"/>
                <a:cs typeface="Calibri" pitchFamily="34" charset="-120"/>
              </a:rPr>
              <a:t>Dimensione collettiva</a:t>
            </a:r>
            <a:endParaRPr lang="en-US" sz="1300" dirty="0"/>
          </a:p>
        </p:txBody>
      </p:sp>
      <p:sp>
        <p:nvSpPr>
          <p:cNvPr id="14" name="Text 12"/>
          <p:cNvSpPr/>
          <p:nvPr/>
        </p:nvSpPr>
        <p:spPr>
          <a:xfrm>
            <a:off x="4206240" y="2606040"/>
            <a:ext cx="4572000" cy="548640"/>
          </a:xfrm>
          <a:prstGeom prst="rect">
            <a:avLst/>
          </a:prstGeom>
          <a:noFill/>
          <a:ln/>
        </p:spPr>
        <p:txBody>
          <a:bodyPr wrap="square" lIns="0" tIns="0" rIns="0" bIns="0" rtlCol="0" anchor="ctr"/>
          <a:lstStyle/>
          <a:p>
            <a:pPr indent="0" marL="0">
              <a:buNone/>
            </a:pPr>
            <a:r>
              <a:rPr lang="en-US" sz="1100" dirty="0">
                <a:solidFill>
                  <a:srgbClr val="2D3748"/>
                </a:solidFill>
                <a:latin typeface="Calibri" pitchFamily="34" charset="0"/>
                <a:ea typeface="Calibri" pitchFamily="34" charset="-122"/>
                <a:cs typeface="Calibri" pitchFamily="34" charset="-120"/>
              </a:rPr>
              <a:t>Anche il lavoro individuale avviene dentro un gruppo che osserva, discute, confronta. L'apprendimento tra pari è l'infrastruttura</a:t>
            </a:r>
            <a:endParaRPr lang="en-US" sz="1100" dirty="0"/>
          </a:p>
        </p:txBody>
      </p:sp>
      <p:sp>
        <p:nvSpPr>
          <p:cNvPr id="15" name="Shape 13"/>
          <p:cNvSpPr/>
          <p:nvPr/>
        </p:nvSpPr>
        <p:spPr>
          <a:xfrm>
            <a:off x="548640" y="3456432"/>
            <a:ext cx="411480" cy="411480"/>
          </a:xfrm>
          <a:prstGeom prst="ellipse">
            <a:avLst/>
          </a:prstGeom>
          <a:solidFill>
            <a:srgbClr val="D4813B"/>
          </a:solidFill>
          <a:ln/>
        </p:spPr>
      </p:sp>
      <p:sp>
        <p:nvSpPr>
          <p:cNvPr id="16" name="Text 14"/>
          <p:cNvSpPr/>
          <p:nvPr/>
        </p:nvSpPr>
        <p:spPr>
          <a:xfrm>
            <a:off x="548640" y="3456432"/>
            <a:ext cx="411480" cy="41148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7" name="Text 15"/>
          <p:cNvSpPr/>
          <p:nvPr/>
        </p:nvSpPr>
        <p:spPr>
          <a:xfrm>
            <a:off x="1188720" y="3401568"/>
            <a:ext cx="2926080" cy="320040"/>
          </a:xfrm>
          <a:prstGeom prst="rect">
            <a:avLst/>
          </a:prstGeom>
          <a:noFill/>
          <a:ln/>
        </p:spPr>
        <p:txBody>
          <a:bodyPr wrap="square" lIns="0" tIns="0" rIns="0" bIns="0" rtlCol="0" anchor="ctr"/>
          <a:lstStyle/>
          <a:p>
            <a:pPr indent="0" marL="0">
              <a:buNone/>
            </a:pPr>
            <a:r>
              <a:rPr lang="en-US" sz="1300" b="1" dirty="0">
                <a:solidFill>
                  <a:srgbClr val="065A82"/>
                </a:solidFill>
                <a:latin typeface="Calibri" pitchFamily="34" charset="0"/>
                <a:ea typeface="Calibri" pitchFamily="34" charset="-122"/>
                <a:cs typeface="Calibri" pitchFamily="34" charset="-120"/>
              </a:rPr>
              <a:t>Documentazione continua</a:t>
            </a:r>
            <a:endParaRPr lang="en-US" sz="1300" dirty="0"/>
          </a:p>
        </p:txBody>
      </p:sp>
      <p:sp>
        <p:nvSpPr>
          <p:cNvPr id="18" name="Text 16"/>
          <p:cNvSpPr/>
          <p:nvPr/>
        </p:nvSpPr>
        <p:spPr>
          <a:xfrm>
            <a:off x="4206240" y="3383280"/>
            <a:ext cx="4572000" cy="548640"/>
          </a:xfrm>
          <a:prstGeom prst="rect">
            <a:avLst/>
          </a:prstGeom>
          <a:noFill/>
          <a:ln/>
        </p:spPr>
        <p:txBody>
          <a:bodyPr wrap="square" lIns="0" tIns="0" rIns="0" bIns="0" rtlCol="0" anchor="ctr"/>
          <a:lstStyle/>
          <a:p>
            <a:pPr indent="0" marL="0">
              <a:buNone/>
            </a:pPr>
            <a:r>
              <a:rPr lang="en-US" sz="1100" dirty="0">
                <a:solidFill>
                  <a:srgbClr val="2D3748"/>
                </a:solidFill>
                <a:latin typeface="Calibri" pitchFamily="34" charset="0"/>
                <a:ea typeface="Calibri" pitchFamily="34" charset="-122"/>
                <a:cs typeface="Calibri" pitchFamily="34" charset="-120"/>
              </a:rPr>
              <a:t>Il formatore documenta il processo, non solo i prodotti: note di campo, fotografie, registrazioni audio</a:t>
            </a:r>
            <a:endParaRPr lang="en-US" sz="1100" dirty="0"/>
          </a:p>
        </p:txBody>
      </p:sp>
      <p:sp>
        <p:nvSpPr>
          <p:cNvPr id="19" name="Shape 17"/>
          <p:cNvSpPr/>
          <p:nvPr/>
        </p:nvSpPr>
        <p:spPr>
          <a:xfrm>
            <a:off x="548640" y="4233672"/>
            <a:ext cx="411480" cy="411480"/>
          </a:xfrm>
          <a:prstGeom prst="ellipse">
            <a:avLst/>
          </a:prstGeom>
          <a:solidFill>
            <a:srgbClr val="D4813B"/>
          </a:solidFill>
          <a:ln/>
        </p:spPr>
      </p:sp>
      <p:sp>
        <p:nvSpPr>
          <p:cNvPr id="20" name="Text 18"/>
          <p:cNvSpPr/>
          <p:nvPr/>
        </p:nvSpPr>
        <p:spPr>
          <a:xfrm>
            <a:off x="548640" y="4233672"/>
            <a:ext cx="411480" cy="41148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1" name="Text 19"/>
          <p:cNvSpPr/>
          <p:nvPr/>
        </p:nvSpPr>
        <p:spPr>
          <a:xfrm>
            <a:off x="1188720" y="4178808"/>
            <a:ext cx="2926080" cy="320040"/>
          </a:xfrm>
          <a:prstGeom prst="rect">
            <a:avLst/>
          </a:prstGeom>
          <a:noFill/>
          <a:ln/>
        </p:spPr>
        <p:txBody>
          <a:bodyPr wrap="square" lIns="0" tIns="0" rIns="0" bIns="0" rtlCol="0" anchor="ctr"/>
          <a:lstStyle/>
          <a:p>
            <a:pPr indent="0" marL="0">
              <a:buNone/>
            </a:pPr>
            <a:r>
              <a:rPr lang="en-US" sz="1300" b="1" dirty="0">
                <a:solidFill>
                  <a:srgbClr val="065A82"/>
                </a:solidFill>
                <a:latin typeface="Calibri" pitchFamily="34" charset="0"/>
                <a:ea typeface="Calibri" pitchFamily="34" charset="-122"/>
                <a:cs typeface="Calibri" pitchFamily="34" charset="-120"/>
              </a:rPr>
              <a:t>Rispetto dei tempi emotivi</a:t>
            </a:r>
            <a:endParaRPr lang="en-US" sz="1300" dirty="0"/>
          </a:p>
        </p:txBody>
      </p:sp>
      <p:sp>
        <p:nvSpPr>
          <p:cNvPr id="22" name="Text 20"/>
          <p:cNvSpPr/>
          <p:nvPr/>
        </p:nvSpPr>
        <p:spPr>
          <a:xfrm>
            <a:off x="4206240" y="4160520"/>
            <a:ext cx="4572000" cy="548640"/>
          </a:xfrm>
          <a:prstGeom prst="rect">
            <a:avLst/>
          </a:prstGeom>
          <a:noFill/>
          <a:ln/>
        </p:spPr>
        <p:txBody>
          <a:bodyPr wrap="square" lIns="0" tIns="0" rIns="0" bIns="0" rtlCol="0" anchor="ctr"/>
          <a:lstStyle/>
          <a:p>
            <a:pPr indent="0" marL="0">
              <a:buNone/>
            </a:pPr>
            <a:r>
              <a:rPr lang="en-US" sz="1100" dirty="0">
                <a:solidFill>
                  <a:srgbClr val="2D3748"/>
                </a:solidFill>
                <a:latin typeface="Calibri" pitchFamily="34" charset="0"/>
                <a:ea typeface="Calibri" pitchFamily="34" charset="-122"/>
                <a:cs typeface="Calibri" pitchFamily="34" charset="-120"/>
              </a:rPr>
              <a:t>Saper sostare nelle emozioni difficili senza affrettare soluzioni. Non trasformare l'attivismo in prescrizione morale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Text 0"/>
          <p:cNvSpPr/>
          <p:nvPr/>
        </p:nvSpPr>
        <p:spPr>
          <a:xfrm>
            <a:off x="731520" y="1097280"/>
            <a:ext cx="7315200" cy="457200"/>
          </a:xfrm>
          <a:prstGeom prst="rect">
            <a:avLst/>
          </a:prstGeom>
          <a:noFill/>
          <a:ln/>
        </p:spPr>
        <p:txBody>
          <a:bodyPr wrap="square" rtlCol="0" anchor="ctr"/>
          <a:lstStyle/>
          <a:p>
            <a:pPr indent="0" marL="0">
              <a:buNone/>
            </a:pPr>
            <a:r>
              <a:rPr lang="en-US" sz="1400" spc="400" kern="0" dirty="0">
                <a:solidFill>
                  <a:srgbClr val="DCEEF8"/>
                </a:solidFill>
                <a:latin typeface="Calibri" pitchFamily="34" charset="0"/>
                <a:ea typeface="Calibri" pitchFamily="34" charset="-122"/>
                <a:cs typeface="Calibri" pitchFamily="34" charset="-120"/>
              </a:rPr>
              <a:t>STRUMENTO 1</a:t>
            </a:r>
            <a:endParaRPr lang="en-US" sz="1400" dirty="0"/>
          </a:p>
        </p:txBody>
      </p:sp>
      <p:pic>
        <p:nvPicPr>
          <p:cNvPr id="3" name="Image 0" descr="preencoded.png">    </p:cNvPr>
          <p:cNvPicPr>
            <a:picLocks noChangeAspect="1"/>
          </p:cNvPicPr>
          <p:nvPr/>
        </p:nvPicPr>
        <p:blipFill>
          <a:blip r:embed="rId1"/>
          <a:stretch>
            <a:fillRect/>
          </a:stretch>
        </p:blipFill>
        <p:spPr>
          <a:xfrm>
            <a:off x="731520" y="1737360"/>
            <a:ext cx="731520" cy="731520"/>
          </a:xfrm>
          <a:prstGeom prst="rect">
            <a:avLst/>
          </a:prstGeom>
        </p:spPr>
      </p:pic>
      <p:sp>
        <p:nvSpPr>
          <p:cNvPr id="4" name="Text 1"/>
          <p:cNvSpPr/>
          <p:nvPr/>
        </p:nvSpPr>
        <p:spPr>
          <a:xfrm>
            <a:off x="1645920" y="1645920"/>
            <a:ext cx="6400800" cy="1097280"/>
          </a:xfrm>
          <a:prstGeom prst="rect">
            <a:avLst/>
          </a:prstGeom>
          <a:noFill/>
          <a:ln/>
        </p:spPr>
        <p:txBody>
          <a:bodyPr wrap="square" rtlCol="0" anchor="ctr"/>
          <a:lstStyle/>
          <a:p>
            <a:pPr indent="0" marL="0">
              <a:lnSpc>
                <a:spcPct val="105000"/>
              </a:lnSpc>
              <a:buNone/>
            </a:pPr>
            <a:r>
              <a:rPr lang="en-US" sz="3600" b="1" dirty="0">
                <a:solidFill>
                  <a:srgbClr val="FFFFFF"/>
                </a:solidFill>
                <a:latin typeface="Cambria" pitchFamily="34" charset="0"/>
                <a:ea typeface="Cambria" pitchFamily="34" charset="-122"/>
                <a:cs typeface="Cambria" pitchFamily="34" charset="-120"/>
              </a:rPr>
              <a:t>Diario Narrativo</a:t>
            </a:r>
            <a:endParaRPr lang="en-US" sz="3600" dirty="0"/>
          </a:p>
          <a:p>
            <a:pPr indent="0" marL="0">
              <a:lnSpc>
                <a:spcPct val="105000"/>
              </a:lnSpc>
              <a:buNone/>
            </a:pPr>
            <a:r>
              <a:rPr lang="en-US" sz="3600" b="1" dirty="0">
                <a:solidFill>
                  <a:srgbClr val="FFFFFF"/>
                </a:solidFill>
                <a:latin typeface="Cambria" pitchFamily="34" charset="0"/>
                <a:ea typeface="Cambria" pitchFamily="34" charset="-122"/>
                <a:cs typeface="Cambria" pitchFamily="34" charset="-120"/>
              </a:rPr>
              <a:t>Multimediale</a:t>
            </a:r>
            <a:endParaRPr lang="en-US" sz="3600" dirty="0"/>
          </a:p>
        </p:txBody>
      </p:sp>
      <p:sp>
        <p:nvSpPr>
          <p:cNvPr id="5" name="Text 2"/>
          <p:cNvSpPr/>
          <p:nvPr/>
        </p:nvSpPr>
        <p:spPr>
          <a:xfrm>
            <a:off x="1645920" y="2926080"/>
            <a:ext cx="6400800" cy="731520"/>
          </a:xfrm>
          <a:prstGeom prst="rect">
            <a:avLst/>
          </a:prstGeom>
          <a:noFill/>
          <a:ln/>
        </p:spPr>
        <p:txBody>
          <a:bodyPr wrap="square" rtlCol="0" anchor="ctr"/>
          <a:lstStyle/>
          <a:p>
            <a:pPr indent="0" marL="0">
              <a:buNone/>
            </a:pPr>
            <a:r>
              <a:rPr lang="en-US" sz="1400" i="1" dirty="0">
                <a:solidFill>
                  <a:srgbClr val="DCEEF8"/>
                </a:solidFill>
                <a:latin typeface="Calibri" pitchFamily="34" charset="0"/>
                <a:ea typeface="Calibri" pitchFamily="34" charset="-122"/>
                <a:cs typeface="Calibri" pitchFamily="34" charset="-120"/>
              </a:rPr>
              <a:t>Una composizione personale e progressiva: parole, immagini,</a:t>
            </a:r>
            <a:endParaRPr lang="en-US" sz="1400" dirty="0"/>
          </a:p>
          <a:p>
            <a:pPr indent="0" marL="0">
              <a:buNone/>
            </a:pPr>
            <a:r>
              <a:rPr lang="en-US" sz="1400" i="1" dirty="0">
                <a:solidFill>
                  <a:srgbClr val="DCEEF8"/>
                </a:solidFill>
                <a:latin typeface="Calibri" pitchFamily="34" charset="0"/>
                <a:ea typeface="Calibri" pitchFamily="34" charset="-122"/>
                <a:cs typeface="Calibri" pitchFamily="34" charset="-120"/>
              </a:rPr>
              <a:t>video, disegni e fotografie per raccontare il rapporto con la natura</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065A82"/>
                </a:solidFill>
                <a:latin typeface="Cambria" pitchFamily="34" charset="0"/>
                <a:ea typeface="Cambria" pitchFamily="34" charset="-122"/>
                <a:cs typeface="Cambria" pitchFamily="34" charset="-120"/>
              </a:rPr>
              <a:t>Diario Narrativo — Metodi di analisi per il formatore</a:t>
            </a:r>
            <a:endParaRPr lang="en-US" sz="2400" dirty="0"/>
          </a:p>
        </p:txBody>
      </p:sp>
      <p:sp>
        <p:nvSpPr>
          <p:cNvPr id="3" name="Shape 1"/>
          <p:cNvSpPr/>
          <p:nvPr/>
        </p:nvSpPr>
        <p:spPr>
          <a:xfrm>
            <a:off x="548640" y="1097280"/>
            <a:ext cx="8046720" cy="1097280"/>
          </a:xfrm>
          <a:prstGeom prst="roundRect">
            <a:avLst>
              <a:gd name="adj" fmla="val 8333"/>
            </a:avLst>
          </a:prstGeom>
          <a:solidFill>
            <a:srgbClr val="F0F7F4"/>
          </a:solidFill>
          <a:ln/>
          <a:effectLst>
            <a:outerShdw sx="100000" sy="100000" kx="0" ky="0" algn="bl" rotWithShape="0" blurRad="101600" dist="38100" dir="2700000">
              <a:srgbClr val="000000">
                <a:alpha val="12000"/>
              </a:srgbClr>
            </a:outerShdw>
          </a:effectLst>
        </p:spPr>
      </p:sp>
      <p:pic>
        <p:nvPicPr>
          <p:cNvPr id="4" name="Image 0" descr="preencoded.png">    </p:cNvPr>
          <p:cNvPicPr>
            <a:picLocks noChangeAspect="1"/>
          </p:cNvPicPr>
          <p:nvPr/>
        </p:nvPicPr>
        <p:blipFill>
          <a:blip r:embed="rId1"/>
          <a:stretch>
            <a:fillRect/>
          </a:stretch>
        </p:blipFill>
        <p:spPr>
          <a:xfrm>
            <a:off x="777240" y="1325880"/>
            <a:ext cx="457200" cy="457200"/>
          </a:xfrm>
          <a:prstGeom prst="rect">
            <a:avLst/>
          </a:prstGeom>
        </p:spPr>
      </p:pic>
      <p:sp>
        <p:nvSpPr>
          <p:cNvPr id="5" name="Text 2"/>
          <p:cNvSpPr/>
          <p:nvPr/>
        </p:nvSpPr>
        <p:spPr>
          <a:xfrm>
            <a:off x="1463040" y="1188720"/>
            <a:ext cx="6858000" cy="320040"/>
          </a:xfrm>
          <a:prstGeom prst="rect">
            <a:avLst/>
          </a:prstGeom>
          <a:noFill/>
          <a:ln/>
        </p:spPr>
        <p:txBody>
          <a:bodyPr wrap="square" lIns="0" tIns="0" rIns="0" bIns="0" rtlCol="0" anchor="ctr"/>
          <a:lstStyle/>
          <a:p>
            <a:pPr indent="0" marL="0">
              <a:buNone/>
            </a:pPr>
            <a:r>
              <a:rPr lang="en-US" sz="1400" b="1" dirty="0">
                <a:solidFill>
                  <a:srgbClr val="065A82"/>
                </a:solidFill>
                <a:latin typeface="Calibri" pitchFamily="34" charset="0"/>
                <a:ea typeface="Calibri" pitchFamily="34" charset="-122"/>
                <a:cs typeface="Calibri" pitchFamily="34" charset="-120"/>
              </a:rPr>
              <a:t>Analisi del contesto narrativo</a:t>
            </a:r>
            <a:endParaRPr lang="en-US" sz="1400" dirty="0"/>
          </a:p>
        </p:txBody>
      </p:sp>
      <p:sp>
        <p:nvSpPr>
          <p:cNvPr id="6" name="Text 3"/>
          <p:cNvSpPr/>
          <p:nvPr/>
        </p:nvSpPr>
        <p:spPr>
          <a:xfrm>
            <a:off x="1463040" y="1508760"/>
            <a:ext cx="6858000" cy="59436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Esercizio breve di scrittura libera (10 min) per valutare le competenze narrative pregresse del gruppo. Calibrare le consegne: con gruppi poco abituati alla scrittura, privilegiare canali visivi e sonori.</a:t>
            </a:r>
            <a:endParaRPr lang="en-US" sz="1050" dirty="0"/>
          </a:p>
        </p:txBody>
      </p:sp>
      <p:sp>
        <p:nvSpPr>
          <p:cNvPr id="7" name="Shape 4"/>
          <p:cNvSpPr/>
          <p:nvPr/>
        </p:nvSpPr>
        <p:spPr>
          <a:xfrm>
            <a:off x="548640" y="2377440"/>
            <a:ext cx="8046720" cy="1097280"/>
          </a:xfrm>
          <a:prstGeom prst="roundRect">
            <a:avLst>
              <a:gd name="adj" fmla="val 8333"/>
            </a:avLst>
          </a:prstGeom>
          <a:solidFill>
            <a:srgbClr val="FFFFFF"/>
          </a:solidFill>
          <a:ln/>
          <a:effectLst>
            <a:outerShdw sx="100000" sy="100000" kx="0" ky="0" algn="bl" rotWithShape="0" blurRad="101600" dist="38100" dir="2700000">
              <a:srgbClr val="000000">
                <a:alpha val="12000"/>
              </a:srgbClr>
            </a:outerShdw>
          </a:effectLst>
        </p:spPr>
      </p:sp>
      <p:pic>
        <p:nvPicPr>
          <p:cNvPr id="8" name="Image 1" descr="preencoded.png">    </p:cNvPr>
          <p:cNvPicPr>
            <a:picLocks noChangeAspect="1"/>
          </p:cNvPicPr>
          <p:nvPr/>
        </p:nvPicPr>
        <p:blipFill>
          <a:blip r:embed="rId2"/>
          <a:stretch>
            <a:fillRect/>
          </a:stretch>
        </p:blipFill>
        <p:spPr>
          <a:xfrm>
            <a:off x="777240" y="2606040"/>
            <a:ext cx="457200" cy="457200"/>
          </a:xfrm>
          <a:prstGeom prst="rect">
            <a:avLst/>
          </a:prstGeom>
        </p:spPr>
      </p:pic>
      <p:sp>
        <p:nvSpPr>
          <p:cNvPr id="9" name="Text 5"/>
          <p:cNvSpPr/>
          <p:nvPr/>
        </p:nvSpPr>
        <p:spPr>
          <a:xfrm>
            <a:off x="1463040" y="2468880"/>
            <a:ext cx="6858000" cy="320040"/>
          </a:xfrm>
          <a:prstGeom prst="rect">
            <a:avLst/>
          </a:prstGeom>
          <a:noFill/>
          <a:ln/>
        </p:spPr>
        <p:txBody>
          <a:bodyPr wrap="square" lIns="0" tIns="0" rIns="0" bIns="0" rtlCol="0" anchor="ctr"/>
          <a:lstStyle/>
          <a:p>
            <a:pPr indent="0" marL="0">
              <a:buNone/>
            </a:pPr>
            <a:r>
              <a:rPr lang="en-US" sz="1400" b="1" dirty="0">
                <a:solidFill>
                  <a:srgbClr val="065A82"/>
                </a:solidFill>
                <a:latin typeface="Calibri" pitchFamily="34" charset="0"/>
                <a:ea typeface="Calibri" pitchFamily="34" charset="-122"/>
                <a:cs typeface="Calibri" pitchFamily="34" charset="-120"/>
              </a:rPr>
              <a:t>Analisi degli stimoli ambientali</a:t>
            </a:r>
            <a:endParaRPr lang="en-US" sz="1400" dirty="0"/>
          </a:p>
        </p:txBody>
      </p:sp>
      <p:sp>
        <p:nvSpPr>
          <p:cNvPr id="10" name="Text 6"/>
          <p:cNvSpPr/>
          <p:nvPr/>
        </p:nvSpPr>
        <p:spPr>
          <a:xfrm>
            <a:off x="1463040" y="2788920"/>
            <a:ext cx="6858000" cy="59436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Identificare in anticipo tre tipi di stimoli nel luogo della sessione: percettivi (odore, suono, texture), problematici (rifiuto, terreno arido), generativi (germoglio, riqualificazione). Progressione tematica allineata al percorso.</a:t>
            </a:r>
            <a:endParaRPr lang="en-US" sz="1050" dirty="0"/>
          </a:p>
        </p:txBody>
      </p:sp>
      <p:sp>
        <p:nvSpPr>
          <p:cNvPr id="11" name="Shape 7"/>
          <p:cNvSpPr/>
          <p:nvPr/>
        </p:nvSpPr>
        <p:spPr>
          <a:xfrm>
            <a:off x="548640" y="3657600"/>
            <a:ext cx="8046720" cy="1097280"/>
          </a:xfrm>
          <a:prstGeom prst="roundRect">
            <a:avLst>
              <a:gd name="adj" fmla="val 8333"/>
            </a:avLst>
          </a:prstGeom>
          <a:solidFill>
            <a:srgbClr val="F0F7F4"/>
          </a:solidFill>
          <a:ln/>
          <a:effectLst>
            <a:outerShdw sx="100000" sy="100000" kx="0" ky="0" algn="bl" rotWithShape="0" blurRad="101600" dist="38100" dir="2700000">
              <a:srgbClr val="000000">
                <a:alpha val="12000"/>
              </a:srgbClr>
            </a:outerShdw>
          </a:effectLst>
        </p:spPr>
      </p:sp>
      <p:pic>
        <p:nvPicPr>
          <p:cNvPr id="12" name="Image 2" descr="preencoded.png">    </p:cNvPr>
          <p:cNvPicPr>
            <a:picLocks noChangeAspect="1"/>
          </p:cNvPicPr>
          <p:nvPr/>
        </p:nvPicPr>
        <p:blipFill>
          <a:blip r:embed="rId3"/>
          <a:stretch>
            <a:fillRect/>
          </a:stretch>
        </p:blipFill>
        <p:spPr>
          <a:xfrm>
            <a:off x="777240" y="3886200"/>
            <a:ext cx="457200" cy="457200"/>
          </a:xfrm>
          <a:prstGeom prst="rect">
            <a:avLst/>
          </a:prstGeom>
        </p:spPr>
      </p:pic>
      <p:sp>
        <p:nvSpPr>
          <p:cNvPr id="13" name="Text 8"/>
          <p:cNvSpPr/>
          <p:nvPr/>
        </p:nvSpPr>
        <p:spPr>
          <a:xfrm>
            <a:off x="1463040" y="3749040"/>
            <a:ext cx="6858000" cy="320040"/>
          </a:xfrm>
          <a:prstGeom prst="rect">
            <a:avLst/>
          </a:prstGeom>
          <a:noFill/>
          <a:ln/>
        </p:spPr>
        <p:txBody>
          <a:bodyPr wrap="square" lIns="0" tIns="0" rIns="0" bIns="0" rtlCol="0" anchor="ctr"/>
          <a:lstStyle/>
          <a:p>
            <a:pPr indent="0" marL="0">
              <a:buNone/>
            </a:pPr>
            <a:r>
              <a:rPr lang="en-US" sz="1400" b="1" dirty="0">
                <a:solidFill>
                  <a:srgbClr val="065A82"/>
                </a:solidFill>
                <a:latin typeface="Calibri" pitchFamily="34" charset="0"/>
                <a:ea typeface="Calibri" pitchFamily="34" charset="-122"/>
                <a:cs typeface="Calibri" pitchFamily="34" charset="-120"/>
              </a:rPr>
              <a:t>Analisi dei registri espressivi</a:t>
            </a:r>
            <a:endParaRPr lang="en-US" sz="1400" dirty="0"/>
          </a:p>
        </p:txBody>
      </p:sp>
      <p:sp>
        <p:nvSpPr>
          <p:cNvPr id="14" name="Text 9"/>
          <p:cNvSpPr/>
          <p:nvPr/>
        </p:nvSpPr>
        <p:spPr>
          <a:xfrm>
            <a:off x="1463040" y="4069080"/>
            <a:ext cx="6858000" cy="59436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Osservare quali registri ogni studente adotta (visivo, testuale, sonoro, misto) e quali evita. Non per omologare ma per progettare interventi di ampliamento: chi usa solo foto, sperimenti la didascalia poetica.</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065A82"/>
                </a:solidFill>
                <a:latin typeface="Cambria" pitchFamily="34" charset="0"/>
                <a:ea typeface="Cambria" pitchFamily="34" charset="-122"/>
                <a:cs typeface="Cambria" pitchFamily="34" charset="-120"/>
              </a:rPr>
              <a:t>Diario Narrativo — Le quattro pratiche operative</a:t>
            </a:r>
            <a:endParaRPr lang="en-US" sz="2400" dirty="0"/>
          </a:p>
        </p:txBody>
      </p:sp>
      <p:sp>
        <p:nvSpPr>
          <p:cNvPr id="3" name="Shape 1"/>
          <p:cNvSpPr/>
          <p:nvPr/>
        </p:nvSpPr>
        <p:spPr>
          <a:xfrm>
            <a:off x="548640" y="105156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4" name="Shape 2"/>
          <p:cNvSpPr/>
          <p:nvPr/>
        </p:nvSpPr>
        <p:spPr>
          <a:xfrm>
            <a:off x="685800" y="1188720"/>
            <a:ext cx="594360" cy="365760"/>
          </a:xfrm>
          <a:prstGeom prst="roundRect">
            <a:avLst>
              <a:gd name="adj" fmla="val 15000"/>
            </a:avLst>
          </a:prstGeom>
          <a:solidFill>
            <a:srgbClr val="065A82"/>
          </a:solidFill>
          <a:ln/>
        </p:spPr>
      </p:sp>
      <p:sp>
        <p:nvSpPr>
          <p:cNvPr id="5" name="Text 3"/>
          <p:cNvSpPr/>
          <p:nvPr/>
        </p:nvSpPr>
        <p:spPr>
          <a:xfrm>
            <a:off x="685800" y="118872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P1</a:t>
            </a:r>
            <a:endParaRPr lang="en-US" sz="1100" dirty="0"/>
          </a:p>
        </p:txBody>
      </p:sp>
      <p:sp>
        <p:nvSpPr>
          <p:cNvPr id="6" name="Text 4"/>
          <p:cNvSpPr/>
          <p:nvPr/>
        </p:nvSpPr>
        <p:spPr>
          <a:xfrm>
            <a:off x="1417320" y="1188720"/>
            <a:ext cx="288036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Innesco narrativo</a:t>
            </a:r>
            <a:endParaRPr lang="en-US" sz="1500" dirty="0"/>
          </a:p>
        </p:txBody>
      </p:sp>
      <p:sp>
        <p:nvSpPr>
          <p:cNvPr id="7" name="Text 5"/>
          <p:cNvSpPr/>
          <p:nvPr/>
        </p:nvSpPr>
        <p:spPr>
          <a:xfrm>
            <a:off x="731520" y="169164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10-15 min di attivazione sensoriale. 11-13 anni: inventario dei cinque sensi. 14-19 anni: lettera al paesaggio.</a:t>
            </a:r>
            <a:endParaRPr lang="en-US" sz="1100" dirty="0"/>
          </a:p>
        </p:txBody>
      </p:sp>
      <p:sp>
        <p:nvSpPr>
          <p:cNvPr id="8" name="Shape 6"/>
          <p:cNvSpPr/>
          <p:nvPr/>
        </p:nvSpPr>
        <p:spPr>
          <a:xfrm>
            <a:off x="4754880" y="105156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9" name="Shape 7"/>
          <p:cNvSpPr/>
          <p:nvPr/>
        </p:nvSpPr>
        <p:spPr>
          <a:xfrm>
            <a:off x="4892040" y="1188720"/>
            <a:ext cx="594360" cy="365760"/>
          </a:xfrm>
          <a:prstGeom prst="roundRect">
            <a:avLst>
              <a:gd name="adj" fmla="val 15000"/>
            </a:avLst>
          </a:prstGeom>
          <a:solidFill>
            <a:srgbClr val="2C5F2D"/>
          </a:solidFill>
          <a:ln/>
        </p:spPr>
      </p:sp>
      <p:sp>
        <p:nvSpPr>
          <p:cNvPr id="10" name="Text 8"/>
          <p:cNvSpPr/>
          <p:nvPr/>
        </p:nvSpPr>
        <p:spPr>
          <a:xfrm>
            <a:off x="4892040" y="118872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P2</a:t>
            </a:r>
            <a:endParaRPr lang="en-US" sz="1100" dirty="0"/>
          </a:p>
        </p:txBody>
      </p:sp>
      <p:sp>
        <p:nvSpPr>
          <p:cNvPr id="11" name="Text 9"/>
          <p:cNvSpPr/>
          <p:nvPr/>
        </p:nvSpPr>
        <p:spPr>
          <a:xfrm>
            <a:off x="5623560" y="1188720"/>
            <a:ext cx="288036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Produzione assistita</a:t>
            </a:r>
            <a:endParaRPr lang="en-US" sz="1500" dirty="0"/>
          </a:p>
        </p:txBody>
      </p:sp>
      <p:sp>
        <p:nvSpPr>
          <p:cNvPr id="12" name="Text 10"/>
          <p:cNvSpPr/>
          <p:nvPr/>
        </p:nvSpPr>
        <p:spPr>
          <a:xfrm>
            <a:off x="4937760" y="169164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Consegna con tema + forma espressiva + vincolo creativo. Il vincolo sottrae dalla paralisi della libertà totale.</a:t>
            </a:r>
            <a:endParaRPr lang="en-US" sz="1100" dirty="0"/>
          </a:p>
        </p:txBody>
      </p:sp>
      <p:sp>
        <p:nvSpPr>
          <p:cNvPr id="13" name="Shape 11"/>
          <p:cNvSpPr/>
          <p:nvPr/>
        </p:nvSpPr>
        <p:spPr>
          <a:xfrm>
            <a:off x="548640" y="297180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14" name="Shape 12"/>
          <p:cNvSpPr/>
          <p:nvPr/>
        </p:nvSpPr>
        <p:spPr>
          <a:xfrm>
            <a:off x="685800" y="3108960"/>
            <a:ext cx="594360" cy="365760"/>
          </a:xfrm>
          <a:prstGeom prst="roundRect">
            <a:avLst>
              <a:gd name="adj" fmla="val 15000"/>
            </a:avLst>
          </a:prstGeom>
          <a:solidFill>
            <a:srgbClr val="5B8C5A"/>
          </a:solidFill>
          <a:ln/>
        </p:spPr>
      </p:sp>
      <p:sp>
        <p:nvSpPr>
          <p:cNvPr id="15" name="Text 13"/>
          <p:cNvSpPr/>
          <p:nvPr/>
        </p:nvSpPr>
        <p:spPr>
          <a:xfrm>
            <a:off x="685800" y="310896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P3</a:t>
            </a:r>
            <a:endParaRPr lang="en-US" sz="1100" dirty="0"/>
          </a:p>
        </p:txBody>
      </p:sp>
      <p:sp>
        <p:nvSpPr>
          <p:cNvPr id="16" name="Text 14"/>
          <p:cNvSpPr/>
          <p:nvPr/>
        </p:nvSpPr>
        <p:spPr>
          <a:xfrm>
            <a:off x="1417320" y="3108960"/>
            <a:ext cx="288036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Condivisione circolare</a:t>
            </a:r>
            <a:endParaRPr lang="en-US" sz="1500" dirty="0"/>
          </a:p>
        </p:txBody>
      </p:sp>
      <p:sp>
        <p:nvSpPr>
          <p:cNvPr id="17" name="Text 15"/>
          <p:cNvSpPr/>
          <p:nvPr/>
        </p:nvSpPr>
        <p:spPr>
          <a:xfrm>
            <a:off x="731520" y="361188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Cerchio, facoltativo. Domande aperte: "Cosa hai scoperto oggi che non sapevi?". Non valutazione ma risonanza.</a:t>
            </a:r>
            <a:endParaRPr lang="en-US" sz="1100" dirty="0"/>
          </a:p>
        </p:txBody>
      </p:sp>
      <p:sp>
        <p:nvSpPr>
          <p:cNvPr id="18" name="Shape 16"/>
          <p:cNvSpPr/>
          <p:nvPr/>
        </p:nvSpPr>
        <p:spPr>
          <a:xfrm>
            <a:off x="4754880" y="297180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19" name="Shape 17"/>
          <p:cNvSpPr/>
          <p:nvPr/>
        </p:nvSpPr>
        <p:spPr>
          <a:xfrm>
            <a:off x="4892040" y="3108960"/>
            <a:ext cx="594360" cy="365760"/>
          </a:xfrm>
          <a:prstGeom prst="roundRect">
            <a:avLst>
              <a:gd name="adj" fmla="val 15000"/>
            </a:avLst>
          </a:prstGeom>
          <a:solidFill>
            <a:srgbClr val="D4813B"/>
          </a:solidFill>
          <a:ln/>
        </p:spPr>
      </p:sp>
      <p:sp>
        <p:nvSpPr>
          <p:cNvPr id="20" name="Text 18"/>
          <p:cNvSpPr/>
          <p:nvPr/>
        </p:nvSpPr>
        <p:spPr>
          <a:xfrm>
            <a:off x="4892040" y="310896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P4</a:t>
            </a:r>
            <a:endParaRPr lang="en-US" sz="1100" dirty="0"/>
          </a:p>
        </p:txBody>
      </p:sp>
      <p:sp>
        <p:nvSpPr>
          <p:cNvPr id="21" name="Text 19"/>
          <p:cNvSpPr/>
          <p:nvPr/>
        </p:nvSpPr>
        <p:spPr>
          <a:xfrm>
            <a:off x="5623560" y="3108960"/>
            <a:ext cx="2880360" cy="365760"/>
          </a:xfrm>
          <a:prstGeom prst="rect">
            <a:avLst/>
          </a:prstGeom>
          <a:noFill/>
          <a:ln/>
        </p:spPr>
        <p:txBody>
          <a:bodyPr wrap="square" lIns="0" tIns="0" rIns="0" bIns="0" rtlCol="0" anchor="ctr"/>
          <a:lstStyle/>
          <a:p>
            <a:pPr indent="0" marL="0">
              <a:buNone/>
            </a:pPr>
            <a:r>
              <a:rPr lang="en-US" sz="1500" b="1" dirty="0">
                <a:solidFill>
                  <a:srgbClr val="065A82"/>
                </a:solidFill>
                <a:latin typeface="Calibri" pitchFamily="34" charset="0"/>
                <a:ea typeface="Calibri" pitchFamily="34" charset="-122"/>
                <a:cs typeface="Calibri" pitchFamily="34" charset="-120"/>
              </a:rPr>
              <a:t>Cucitura longitudinale</a:t>
            </a:r>
            <a:endParaRPr lang="en-US" sz="1500" dirty="0"/>
          </a:p>
        </p:txBody>
      </p:sp>
      <p:sp>
        <p:nvSpPr>
          <p:cNvPr id="22" name="Text 20"/>
          <p:cNvSpPr/>
          <p:nvPr/>
        </p:nvSpPr>
        <p:spPr>
          <a:xfrm>
            <a:off x="4937760" y="361188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Rilettura periodica delle pagine precedenti. Identificare fili conduttori: un arco narrativo di consapevolezza.</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065A82"/>
                </a:solidFill>
                <a:latin typeface="Cambria" pitchFamily="34" charset="0"/>
                <a:ea typeface="Cambria" pitchFamily="34" charset="-122"/>
                <a:cs typeface="Cambria" pitchFamily="34" charset="-120"/>
              </a:rPr>
              <a:t>Diario Narrativo — Criteri di osservazione</a:t>
            </a:r>
            <a:endParaRPr lang="en-US" sz="2400" dirty="0"/>
          </a:p>
        </p:txBody>
      </p:sp>
      <p:sp>
        <p:nvSpPr>
          <p:cNvPr id="3" name="Text 1"/>
          <p:cNvSpPr/>
          <p:nvPr/>
        </p:nvSpPr>
        <p:spPr>
          <a:xfrm>
            <a:off x="548640" y="822960"/>
            <a:ext cx="8229600" cy="320040"/>
          </a:xfrm>
          <a:prstGeom prst="rect">
            <a:avLst/>
          </a:prstGeom>
          <a:noFill/>
          <a:ln/>
        </p:spPr>
        <p:txBody>
          <a:bodyPr wrap="square" lIns="0" tIns="0" rIns="0" bIns="0" rtlCol="0" anchor="ctr"/>
          <a:lstStyle/>
          <a:p>
            <a:pPr indent="0" marL="0">
              <a:buNone/>
            </a:pPr>
            <a:r>
              <a:rPr lang="en-US" sz="1300" i="1" dirty="0">
                <a:solidFill>
                  <a:srgbClr val="5A6B7D"/>
                </a:solidFill>
                <a:latin typeface="Calibri" pitchFamily="34" charset="0"/>
                <a:ea typeface="Calibri" pitchFamily="34" charset="-122"/>
                <a:cs typeface="Calibri" pitchFamily="34" charset="-120"/>
              </a:rPr>
              <a:t>Il formatore compila una scheda di osservazione per ogni sessione</a:t>
            </a:r>
            <a:endParaRPr lang="en-US" sz="13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8046720" cy="914400"/>
        </p:xfrm>
        <a:graphic>
          <a:graphicData uri="http://schemas.openxmlformats.org/drawingml/2006/table">
            <a:tbl>
              <a:tblPr/>
              <a:tblGrid>
                <a:gridCol w="2743200"/>
                <a:gridCol w="5303520"/>
              </a:tblGrid>
              <a:tr h="36576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Criterio</a:t>
                      </a:r>
                      <a:endParaRPr lang="en-US" sz="12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65A82"/>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Domanda guida per il formatore</a:t>
                      </a:r>
                      <a:endParaRPr lang="en-US" sz="12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65A82"/>
                    </a:solidFill>
                  </a:tcPr>
                </a:tc>
              </a:tr>
              <a:tr h="502920">
                <a:tc>
                  <a:txBody>
                    <a:bodyPr/>
                    <a:lstStyle/>
                    <a:p>
                      <a:pPr indent="0" marL="0">
                        <a:buNone/>
                      </a:pPr>
                      <a:r>
                        <a:rPr lang="en-US" sz="1100" b="1" dirty="0">
                          <a:solidFill>
                            <a:srgbClr val="065A82"/>
                          </a:solidFill>
                          <a:latin typeface="Calibri" pitchFamily="34" charset="0"/>
                          <a:ea typeface="Calibri" pitchFamily="34" charset="-122"/>
                          <a:cs typeface="Calibri" pitchFamily="34" charset="-120"/>
                        </a:rPr>
                        <a:t>Progressione espressiva</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indent="0" marL="0">
                        <a:buNone/>
                      </a:pPr>
                      <a:r>
                        <a:rPr lang="en-US" sz="1100" dirty="0">
                          <a:solidFill>
                            <a:srgbClr val="2D3748"/>
                          </a:solidFill>
                          <a:latin typeface="Calibri" pitchFamily="34" charset="0"/>
                          <a:ea typeface="Calibri" pitchFamily="34" charset="-122"/>
                          <a:cs typeface="Calibri" pitchFamily="34" charset="-120"/>
                        </a:rPr>
                        <a:t>Lo studente amplia nel tempo la gamma dei registri utilizzati?</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r>
              <a:tr h="502920">
                <a:tc>
                  <a:txBody>
                    <a:bodyPr/>
                    <a:lstStyle/>
                    <a:p>
                      <a:pPr indent="0" marL="0">
                        <a:buNone/>
                      </a:pPr>
                      <a:r>
                        <a:rPr lang="en-US" sz="1100" b="1" dirty="0">
                          <a:solidFill>
                            <a:srgbClr val="065A82"/>
                          </a:solidFill>
                          <a:latin typeface="Calibri" pitchFamily="34" charset="0"/>
                          <a:ea typeface="Calibri" pitchFamily="34" charset="-122"/>
                          <a:cs typeface="Calibri" pitchFamily="34" charset="-120"/>
                        </a:rPr>
                        <a:t>Profondità riflessiva</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indent="0" marL="0">
                        <a:buNone/>
                      </a:pPr>
                      <a:r>
                        <a:rPr lang="en-US" sz="1100" dirty="0">
                          <a:solidFill>
                            <a:srgbClr val="2D3748"/>
                          </a:solidFill>
                          <a:latin typeface="Calibri" pitchFamily="34" charset="0"/>
                          <a:ea typeface="Calibri" pitchFamily="34" charset="-122"/>
                          <a:cs typeface="Calibri" pitchFamily="34" charset="-120"/>
                        </a:rPr>
                        <a:t>Le annotazioni passano dalla descrizione superficiale all'analisi critica e all'immaginazione di alternative?</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r>
              <a:tr h="502920">
                <a:tc>
                  <a:txBody>
                    <a:bodyPr/>
                    <a:lstStyle/>
                    <a:p>
                      <a:pPr indent="0" marL="0">
                        <a:buNone/>
                      </a:pPr>
                      <a:r>
                        <a:rPr lang="en-US" sz="1100" b="1" dirty="0">
                          <a:solidFill>
                            <a:srgbClr val="065A82"/>
                          </a:solidFill>
                          <a:latin typeface="Calibri" pitchFamily="34" charset="0"/>
                          <a:ea typeface="Calibri" pitchFamily="34" charset="-122"/>
                          <a:cs typeface="Calibri" pitchFamily="34" charset="-120"/>
                        </a:rPr>
                        <a:t>Autonomia produttiva</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indent="0" marL="0">
                        <a:buNone/>
                      </a:pPr>
                      <a:r>
                        <a:rPr lang="en-US" sz="1100" dirty="0">
                          <a:solidFill>
                            <a:srgbClr val="2D3748"/>
                          </a:solidFill>
                          <a:latin typeface="Calibri" pitchFamily="34" charset="0"/>
                          <a:ea typeface="Calibri" pitchFamily="34" charset="-122"/>
                          <a:cs typeface="Calibri" pitchFamily="34" charset="-120"/>
                        </a:rPr>
                        <a:t>Lo studente ha bisogno di meno indicazioni operative sessione dopo sessione?</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r>
              <a:tr h="502920">
                <a:tc>
                  <a:txBody>
                    <a:bodyPr/>
                    <a:lstStyle/>
                    <a:p>
                      <a:pPr indent="0" marL="0">
                        <a:buNone/>
                      </a:pPr>
                      <a:r>
                        <a:rPr lang="en-US" sz="1100" b="1" dirty="0">
                          <a:solidFill>
                            <a:srgbClr val="065A82"/>
                          </a:solidFill>
                          <a:latin typeface="Calibri" pitchFamily="34" charset="0"/>
                          <a:ea typeface="Calibri" pitchFamily="34" charset="-122"/>
                          <a:cs typeface="Calibri" pitchFamily="34" charset="-120"/>
                        </a:rPr>
                        <a:t>Connessione territoriale</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indent="0" marL="0">
                        <a:buNone/>
                      </a:pPr>
                      <a:r>
                        <a:rPr lang="en-US" sz="1100" dirty="0">
                          <a:solidFill>
                            <a:srgbClr val="2D3748"/>
                          </a:solidFill>
                          <a:latin typeface="Calibri" pitchFamily="34" charset="0"/>
                          <a:ea typeface="Calibri" pitchFamily="34" charset="-122"/>
                          <a:cs typeface="Calibri" pitchFamily="34" charset="-120"/>
                        </a:rPr>
                        <a:t>Il diario mostra un legame crescente con il contesto locale specifico?</a:t>
                      </a:r>
                      <a:endParaRPr lang="en-US" sz="1100" dirty="0">
                        <a:latin typeface="Calibri" charset="0"/>
                        <a:ea typeface="Calibri" charset="0"/>
                        <a:cs typeface="Calibri" charset="0"/>
                      </a:endParaRPr>
                    </a:p>
                  </a:txBody>
                  <a:tcPr marL="91440" marR="91440" marT="45720" marB="45720">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r>
            </a:tbl>
          </a:graphicData>
        </a:graphic>
      </p:graphicFrame>
      <p:pic>
        <p:nvPicPr>
          <p:cNvPr id="5" name="Image 0" descr="preencoded.png">    </p:cNvPr>
          <p:cNvPicPr>
            <a:picLocks noChangeAspect="1"/>
          </p:cNvPicPr>
          <p:nvPr/>
        </p:nvPicPr>
        <p:blipFill>
          <a:blip r:embed="rId1"/>
          <a:stretch>
            <a:fillRect/>
          </a:stretch>
        </p:blipFill>
        <p:spPr>
          <a:xfrm>
            <a:off x="3886200" y="3840480"/>
            <a:ext cx="457200" cy="457200"/>
          </a:xfrm>
          <a:prstGeom prst="rect">
            <a:avLst/>
          </a:prstGeom>
        </p:spPr>
      </p:pic>
      <p:sp>
        <p:nvSpPr>
          <p:cNvPr id="6" name="Text 2"/>
          <p:cNvSpPr/>
          <p:nvPr/>
        </p:nvSpPr>
        <p:spPr>
          <a:xfrm>
            <a:off x="1371600" y="4297680"/>
            <a:ext cx="6400800" cy="457200"/>
          </a:xfrm>
          <a:prstGeom prst="rect">
            <a:avLst/>
          </a:prstGeom>
          <a:noFill/>
          <a:ln/>
        </p:spPr>
        <p:txBody>
          <a:bodyPr wrap="square" rtlCol="0" anchor="ctr"/>
          <a:lstStyle/>
          <a:p>
            <a:pPr algn="ctr" indent="0" marL="0">
              <a:buNone/>
            </a:pPr>
            <a:r>
              <a:rPr lang="en-US" sz="1100" dirty="0">
                <a:solidFill>
                  <a:srgbClr val="5A6B7D"/>
                </a:solidFill>
                <a:latin typeface="Calibri" pitchFamily="34" charset="0"/>
                <a:ea typeface="Calibri" pitchFamily="34" charset="-122"/>
                <a:cs typeface="Calibri" pitchFamily="34" charset="-120"/>
              </a:rPr>
              <a:t>Questi indicatori alimentano la scheda di sintesi finale</a:t>
            </a:r>
            <a:endParaRPr lang="en-US" sz="1100" dirty="0"/>
          </a:p>
          <a:p>
            <a:pPr algn="ctr" indent="0" marL="0">
              <a:buNone/>
            </a:pPr>
            <a:r>
              <a:rPr lang="en-US" sz="1100" dirty="0">
                <a:solidFill>
                  <a:srgbClr val="5A6B7D"/>
                </a:solidFill>
                <a:latin typeface="Calibri" pitchFamily="34" charset="0"/>
                <a:ea typeface="Calibri" pitchFamily="34" charset="-122"/>
                <a:cs typeface="Calibri" pitchFamily="34" charset="-120"/>
              </a:rPr>
              <a:t>e i "cantieri pedagogici" trimestrali con i docenti</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C5F2D"/>
        </a:solidFill>
      </p:bgPr>
    </p:bg>
    <p:spTree>
      <p:nvGrpSpPr>
        <p:cNvPr id="1" name=""/>
        <p:cNvGrpSpPr/>
        <p:nvPr/>
      </p:nvGrpSpPr>
      <p:grpSpPr>
        <a:xfrm>
          <a:off x="0" y="0"/>
          <a:ext cx="0" cy="0"/>
          <a:chOff x="0" y="0"/>
          <a:chExt cx="0" cy="0"/>
        </a:xfrm>
      </p:grpSpPr>
      <p:sp>
        <p:nvSpPr>
          <p:cNvPr id="2" name="Text 0"/>
          <p:cNvSpPr/>
          <p:nvPr/>
        </p:nvSpPr>
        <p:spPr>
          <a:xfrm>
            <a:off x="731520" y="1097280"/>
            <a:ext cx="7315200" cy="457200"/>
          </a:xfrm>
          <a:prstGeom prst="rect">
            <a:avLst/>
          </a:prstGeom>
          <a:noFill/>
          <a:ln/>
        </p:spPr>
        <p:txBody>
          <a:bodyPr wrap="square" rtlCol="0" anchor="ctr"/>
          <a:lstStyle/>
          <a:p>
            <a:pPr indent="0" marL="0">
              <a:buNone/>
            </a:pPr>
            <a:r>
              <a:rPr lang="en-US" sz="1400" spc="400" kern="0" dirty="0">
                <a:solidFill>
                  <a:srgbClr val="F0F7F4"/>
                </a:solidFill>
                <a:latin typeface="Calibri" pitchFamily="34" charset="0"/>
                <a:ea typeface="Calibri" pitchFamily="34" charset="-122"/>
                <a:cs typeface="Calibri" pitchFamily="34" charset="-120"/>
              </a:rPr>
              <a:t>STRUMENTO 2</a:t>
            </a:r>
            <a:endParaRPr lang="en-US" sz="1400" dirty="0"/>
          </a:p>
        </p:txBody>
      </p:sp>
      <p:pic>
        <p:nvPicPr>
          <p:cNvPr id="3" name="Image 0" descr="preencoded.png">    </p:cNvPr>
          <p:cNvPicPr>
            <a:picLocks noChangeAspect="1"/>
          </p:cNvPicPr>
          <p:nvPr/>
        </p:nvPicPr>
        <p:blipFill>
          <a:blip r:embed="rId1"/>
          <a:stretch>
            <a:fillRect/>
          </a:stretch>
        </p:blipFill>
        <p:spPr>
          <a:xfrm>
            <a:off x="731520" y="1737360"/>
            <a:ext cx="731520" cy="731520"/>
          </a:xfrm>
          <a:prstGeom prst="rect">
            <a:avLst/>
          </a:prstGeom>
        </p:spPr>
      </p:pic>
      <p:sp>
        <p:nvSpPr>
          <p:cNvPr id="4" name="Text 1"/>
          <p:cNvSpPr/>
          <p:nvPr/>
        </p:nvSpPr>
        <p:spPr>
          <a:xfrm>
            <a:off x="1645920" y="1645920"/>
            <a:ext cx="6400800" cy="1097280"/>
          </a:xfrm>
          <a:prstGeom prst="rect">
            <a:avLst/>
          </a:prstGeom>
          <a:noFill/>
          <a:ln/>
        </p:spPr>
        <p:txBody>
          <a:bodyPr wrap="square" rtlCol="0" anchor="ctr"/>
          <a:lstStyle/>
          <a:p>
            <a:pPr indent="0" marL="0">
              <a:lnSpc>
                <a:spcPct val="105000"/>
              </a:lnSpc>
              <a:buNone/>
            </a:pPr>
            <a:r>
              <a:rPr lang="en-US" sz="3600" b="1" dirty="0">
                <a:solidFill>
                  <a:srgbClr val="FFFFFF"/>
                </a:solidFill>
                <a:latin typeface="Cambria" pitchFamily="34" charset="0"/>
                <a:ea typeface="Cambria" pitchFamily="34" charset="-122"/>
                <a:cs typeface="Cambria" pitchFamily="34" charset="-120"/>
              </a:rPr>
              <a:t>Mappa di Consapevolezza</a:t>
            </a:r>
            <a:endParaRPr lang="en-US" sz="3600" dirty="0"/>
          </a:p>
          <a:p>
            <a:pPr indent="0" marL="0">
              <a:lnSpc>
                <a:spcPct val="105000"/>
              </a:lnSpc>
              <a:buNone/>
            </a:pPr>
            <a:r>
              <a:rPr lang="en-US" sz="3600" b="1" dirty="0">
                <a:solidFill>
                  <a:srgbClr val="FFFFFF"/>
                </a:solidFill>
                <a:latin typeface="Cambria" pitchFamily="34" charset="0"/>
                <a:ea typeface="Cambria" pitchFamily="34" charset="-122"/>
                <a:cs typeface="Cambria" pitchFamily="34" charset="-120"/>
              </a:rPr>
              <a:t>Ambientale</a:t>
            </a:r>
            <a:endParaRPr lang="en-US" sz="3600" dirty="0"/>
          </a:p>
        </p:txBody>
      </p:sp>
      <p:sp>
        <p:nvSpPr>
          <p:cNvPr id="5" name="Text 2"/>
          <p:cNvSpPr/>
          <p:nvPr/>
        </p:nvSpPr>
        <p:spPr>
          <a:xfrm>
            <a:off x="1645920" y="2926080"/>
            <a:ext cx="6400800" cy="731520"/>
          </a:xfrm>
          <a:prstGeom prst="rect">
            <a:avLst/>
          </a:prstGeom>
          <a:noFill/>
          <a:ln/>
        </p:spPr>
        <p:txBody>
          <a:bodyPr wrap="square" rtlCol="0" anchor="ctr"/>
          <a:lstStyle/>
          <a:p>
            <a:pPr indent="0" marL="0">
              <a:buNone/>
            </a:pPr>
            <a:r>
              <a:rPr lang="en-US" sz="1400" i="1" dirty="0">
                <a:solidFill>
                  <a:srgbClr val="F0F7F4"/>
                </a:solidFill>
                <a:latin typeface="Calibri" pitchFamily="34" charset="0"/>
                <a:ea typeface="Calibri" pitchFamily="34" charset="-122"/>
                <a:cs typeface="Calibri" pitchFamily="34" charset="-120"/>
              </a:rPr>
              <a:t>Il territorio non come lo si vede, ma come lo si vive:</a:t>
            </a:r>
            <a:endParaRPr lang="en-US" sz="1400" dirty="0"/>
          </a:p>
          <a:p>
            <a:pPr indent="0" marL="0">
              <a:buNone/>
            </a:pPr>
            <a:r>
              <a:rPr lang="en-US" sz="1400" i="1" dirty="0">
                <a:solidFill>
                  <a:srgbClr val="F0F7F4"/>
                </a:solidFill>
                <a:latin typeface="Calibri" pitchFamily="34" charset="0"/>
                <a:ea typeface="Calibri" pitchFamily="34" charset="-122"/>
                <a:cs typeface="Calibri" pitchFamily="34" charset="-120"/>
              </a:rPr>
              <a:t>bellezza, criticità, risorse e vulnerabilità climatiche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2C5F2D"/>
                </a:solidFill>
                <a:latin typeface="Cambria" pitchFamily="34" charset="0"/>
                <a:ea typeface="Cambria" pitchFamily="34" charset="-122"/>
                <a:cs typeface="Cambria" pitchFamily="34" charset="-120"/>
              </a:rPr>
              <a:t>Mappa — Metodi di analisi per il formatore</a:t>
            </a:r>
            <a:endParaRPr lang="en-US" sz="2400" dirty="0"/>
          </a:p>
        </p:txBody>
      </p:sp>
      <p:sp>
        <p:nvSpPr>
          <p:cNvPr id="3" name="Shape 1"/>
          <p:cNvSpPr/>
          <p:nvPr/>
        </p:nvSpPr>
        <p:spPr>
          <a:xfrm>
            <a:off x="548640" y="1097280"/>
            <a:ext cx="8046720" cy="1097280"/>
          </a:xfrm>
          <a:prstGeom prst="roundRect">
            <a:avLst>
              <a:gd name="adj" fmla="val 8333"/>
            </a:avLst>
          </a:prstGeom>
          <a:solidFill>
            <a:srgbClr val="F0F7F4"/>
          </a:solidFill>
          <a:ln/>
          <a:effectLst>
            <a:outerShdw sx="100000" sy="100000" kx="0" ky="0" algn="bl" rotWithShape="0" blurRad="101600" dist="38100" dir="2700000">
              <a:srgbClr val="000000">
                <a:alpha val="12000"/>
              </a:srgbClr>
            </a:outerShdw>
          </a:effectLst>
        </p:spPr>
      </p:sp>
      <p:pic>
        <p:nvPicPr>
          <p:cNvPr id="4" name="Image 0" descr="preencoded.png">    </p:cNvPr>
          <p:cNvPicPr>
            <a:picLocks noChangeAspect="1"/>
          </p:cNvPicPr>
          <p:nvPr/>
        </p:nvPicPr>
        <p:blipFill>
          <a:blip r:embed="rId1"/>
          <a:stretch>
            <a:fillRect/>
          </a:stretch>
        </p:blipFill>
        <p:spPr>
          <a:xfrm>
            <a:off x="777240" y="1325880"/>
            <a:ext cx="457200" cy="457200"/>
          </a:xfrm>
          <a:prstGeom prst="rect">
            <a:avLst/>
          </a:prstGeom>
        </p:spPr>
      </p:pic>
      <p:sp>
        <p:nvSpPr>
          <p:cNvPr id="5" name="Text 2"/>
          <p:cNvSpPr/>
          <p:nvPr/>
        </p:nvSpPr>
        <p:spPr>
          <a:xfrm>
            <a:off x="1463040" y="1188720"/>
            <a:ext cx="6858000" cy="32004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Analisi territoriale preliminare</a:t>
            </a:r>
            <a:endParaRPr lang="en-US" sz="1400" dirty="0"/>
          </a:p>
        </p:txBody>
      </p:sp>
      <p:sp>
        <p:nvSpPr>
          <p:cNvPr id="6" name="Text 3"/>
          <p:cNvSpPr/>
          <p:nvPr/>
        </p:nvSpPr>
        <p:spPr>
          <a:xfrm>
            <a:off x="1463040" y="1508760"/>
            <a:ext cx="6858000" cy="59436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Ricognizione del luogo: criticità ambientali (discariche, isole di calore), aree di valore (parchi, alberi monumentali), infrastrutture, punti di osservazione strategici.</a:t>
            </a:r>
            <a:endParaRPr lang="en-US" sz="1050" dirty="0"/>
          </a:p>
        </p:txBody>
      </p:sp>
      <p:sp>
        <p:nvSpPr>
          <p:cNvPr id="7" name="Shape 4"/>
          <p:cNvSpPr/>
          <p:nvPr/>
        </p:nvSpPr>
        <p:spPr>
          <a:xfrm>
            <a:off x="548640" y="2377440"/>
            <a:ext cx="8046720" cy="1097280"/>
          </a:xfrm>
          <a:prstGeom prst="roundRect">
            <a:avLst>
              <a:gd name="adj" fmla="val 8333"/>
            </a:avLst>
          </a:prstGeom>
          <a:solidFill>
            <a:srgbClr val="FFFFFF"/>
          </a:solidFill>
          <a:ln/>
          <a:effectLst>
            <a:outerShdw sx="100000" sy="100000" kx="0" ky="0" algn="bl" rotWithShape="0" blurRad="101600" dist="38100" dir="2700000">
              <a:srgbClr val="000000">
                <a:alpha val="12000"/>
              </a:srgbClr>
            </a:outerShdw>
          </a:effectLst>
        </p:spPr>
      </p:sp>
      <p:pic>
        <p:nvPicPr>
          <p:cNvPr id="8" name="Image 1" descr="preencoded.png">    </p:cNvPr>
          <p:cNvPicPr>
            <a:picLocks noChangeAspect="1"/>
          </p:cNvPicPr>
          <p:nvPr/>
        </p:nvPicPr>
        <p:blipFill>
          <a:blip r:embed="rId2"/>
          <a:stretch>
            <a:fillRect/>
          </a:stretch>
        </p:blipFill>
        <p:spPr>
          <a:xfrm>
            <a:off x="777240" y="2606040"/>
            <a:ext cx="457200" cy="457200"/>
          </a:xfrm>
          <a:prstGeom prst="rect">
            <a:avLst/>
          </a:prstGeom>
        </p:spPr>
      </p:pic>
      <p:sp>
        <p:nvSpPr>
          <p:cNvPr id="9" name="Text 5"/>
          <p:cNvSpPr/>
          <p:nvPr/>
        </p:nvSpPr>
        <p:spPr>
          <a:xfrm>
            <a:off x="1463040" y="2468880"/>
            <a:ext cx="6858000" cy="32004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Analisi delle percezioni spaziali</a:t>
            </a:r>
            <a:endParaRPr lang="en-US" sz="1400" dirty="0"/>
          </a:p>
        </p:txBody>
      </p:sp>
      <p:sp>
        <p:nvSpPr>
          <p:cNvPr id="10" name="Text 6"/>
          <p:cNvSpPr/>
          <p:nvPr/>
        </p:nvSpPr>
        <p:spPr>
          <a:xfrm>
            <a:off x="1463040" y="2788920"/>
            <a:ext cx="6858000" cy="59436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Esercizio di mappatura mentale: disegnare in 5 min il percorso casa-scuola. Rivela la geografia soggettiva e i punti ciechi della percezione ambientale.</a:t>
            </a:r>
            <a:endParaRPr lang="en-US" sz="1050" dirty="0"/>
          </a:p>
        </p:txBody>
      </p:sp>
      <p:sp>
        <p:nvSpPr>
          <p:cNvPr id="11" name="Shape 7"/>
          <p:cNvSpPr/>
          <p:nvPr/>
        </p:nvSpPr>
        <p:spPr>
          <a:xfrm>
            <a:off x="548640" y="3657600"/>
            <a:ext cx="8046720" cy="1097280"/>
          </a:xfrm>
          <a:prstGeom prst="roundRect">
            <a:avLst>
              <a:gd name="adj" fmla="val 8333"/>
            </a:avLst>
          </a:prstGeom>
          <a:solidFill>
            <a:srgbClr val="F0F7F4"/>
          </a:solidFill>
          <a:ln/>
          <a:effectLst>
            <a:outerShdw sx="100000" sy="100000" kx="0" ky="0" algn="bl" rotWithShape="0" blurRad="101600" dist="38100" dir="2700000">
              <a:srgbClr val="000000">
                <a:alpha val="12000"/>
              </a:srgbClr>
            </a:outerShdw>
          </a:effectLst>
        </p:spPr>
      </p:sp>
      <p:pic>
        <p:nvPicPr>
          <p:cNvPr id="12" name="Image 2" descr="preencoded.png">    </p:cNvPr>
          <p:cNvPicPr>
            <a:picLocks noChangeAspect="1"/>
          </p:cNvPicPr>
          <p:nvPr/>
        </p:nvPicPr>
        <p:blipFill>
          <a:blip r:embed="rId3"/>
          <a:stretch>
            <a:fillRect/>
          </a:stretch>
        </p:blipFill>
        <p:spPr>
          <a:xfrm>
            <a:off x="777240" y="3886200"/>
            <a:ext cx="457200" cy="457200"/>
          </a:xfrm>
          <a:prstGeom prst="rect">
            <a:avLst/>
          </a:prstGeom>
        </p:spPr>
      </p:pic>
      <p:sp>
        <p:nvSpPr>
          <p:cNvPr id="13" name="Text 8"/>
          <p:cNvSpPr/>
          <p:nvPr/>
        </p:nvSpPr>
        <p:spPr>
          <a:xfrm>
            <a:off x="1463040" y="3749040"/>
            <a:ext cx="6858000" cy="32004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Analisi delle fonti di dati</a:t>
            </a:r>
            <a:endParaRPr lang="en-US" sz="1400" dirty="0"/>
          </a:p>
        </p:txBody>
      </p:sp>
      <p:sp>
        <p:nvSpPr>
          <p:cNvPr id="14" name="Text 9"/>
          <p:cNvSpPr/>
          <p:nvPr/>
        </p:nvSpPr>
        <p:spPr>
          <a:xfrm>
            <a:off x="1463040" y="4069080"/>
            <a:ext cx="6858000" cy="59436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Centraline ARPA Sicilia, mappe PAI, dati Copernicus, censimenti del verde. L'integrazione tra percezione soggettiva e dato oggettivo è il cuore della mappa.</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2C5F2D"/>
                </a:solidFill>
                <a:latin typeface="Cambria" pitchFamily="34" charset="0"/>
                <a:ea typeface="Cambria" pitchFamily="34" charset="-122"/>
                <a:cs typeface="Cambria" pitchFamily="34" charset="-120"/>
              </a:rPr>
              <a:t>Mappa — Le quattro pratiche operative</a:t>
            </a:r>
            <a:endParaRPr lang="en-US" sz="2400" dirty="0"/>
          </a:p>
        </p:txBody>
      </p:sp>
      <p:sp>
        <p:nvSpPr>
          <p:cNvPr id="3" name="Shape 1"/>
          <p:cNvSpPr/>
          <p:nvPr/>
        </p:nvSpPr>
        <p:spPr>
          <a:xfrm>
            <a:off x="548640" y="105156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4" name="Shape 2"/>
          <p:cNvSpPr/>
          <p:nvPr/>
        </p:nvSpPr>
        <p:spPr>
          <a:xfrm>
            <a:off x="685800" y="1188720"/>
            <a:ext cx="594360" cy="365760"/>
          </a:xfrm>
          <a:prstGeom prst="roundRect">
            <a:avLst>
              <a:gd name="adj" fmla="val 15000"/>
            </a:avLst>
          </a:prstGeom>
          <a:solidFill>
            <a:srgbClr val="065A82"/>
          </a:solidFill>
          <a:ln/>
        </p:spPr>
      </p:sp>
      <p:sp>
        <p:nvSpPr>
          <p:cNvPr id="5" name="Text 3"/>
          <p:cNvSpPr/>
          <p:nvPr/>
        </p:nvSpPr>
        <p:spPr>
          <a:xfrm>
            <a:off x="685800" y="118872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P1</a:t>
            </a:r>
            <a:endParaRPr lang="en-US" sz="1100" dirty="0"/>
          </a:p>
        </p:txBody>
      </p:sp>
      <p:sp>
        <p:nvSpPr>
          <p:cNvPr id="6" name="Text 4"/>
          <p:cNvSpPr/>
          <p:nvPr/>
        </p:nvSpPr>
        <p:spPr>
          <a:xfrm>
            <a:off x="1417320" y="1188720"/>
            <a:ext cx="2880360" cy="36576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Passeggiata esplorativa guidata</a:t>
            </a:r>
            <a:endParaRPr lang="en-US" sz="1400" dirty="0"/>
          </a:p>
        </p:txBody>
      </p:sp>
      <p:sp>
        <p:nvSpPr>
          <p:cNvPr id="7" name="Text 5"/>
          <p:cNvSpPr/>
          <p:nvPr/>
        </p:nvSpPr>
        <p:spPr>
          <a:xfrm>
            <a:off x="731520" y="169164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60-90 min nel territorio. Soste in punti strategici con esercizi mirati: contare alberi, cercare tracce d'acqua, osservare il suolo.</a:t>
            </a:r>
            <a:endParaRPr lang="en-US" sz="1100" dirty="0"/>
          </a:p>
        </p:txBody>
      </p:sp>
      <p:sp>
        <p:nvSpPr>
          <p:cNvPr id="8" name="Shape 6"/>
          <p:cNvSpPr/>
          <p:nvPr/>
        </p:nvSpPr>
        <p:spPr>
          <a:xfrm>
            <a:off x="4754880" y="105156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9" name="Shape 7"/>
          <p:cNvSpPr/>
          <p:nvPr/>
        </p:nvSpPr>
        <p:spPr>
          <a:xfrm>
            <a:off x="4892040" y="1188720"/>
            <a:ext cx="594360" cy="365760"/>
          </a:xfrm>
          <a:prstGeom prst="roundRect">
            <a:avLst>
              <a:gd name="adj" fmla="val 15000"/>
            </a:avLst>
          </a:prstGeom>
          <a:solidFill>
            <a:srgbClr val="2C5F2D"/>
          </a:solidFill>
          <a:ln/>
        </p:spPr>
      </p:sp>
      <p:sp>
        <p:nvSpPr>
          <p:cNvPr id="10" name="Text 8"/>
          <p:cNvSpPr/>
          <p:nvPr/>
        </p:nvSpPr>
        <p:spPr>
          <a:xfrm>
            <a:off x="4892040" y="118872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P2</a:t>
            </a:r>
            <a:endParaRPr lang="en-US" sz="1100" dirty="0"/>
          </a:p>
        </p:txBody>
      </p:sp>
      <p:sp>
        <p:nvSpPr>
          <p:cNvPr id="11" name="Text 9"/>
          <p:cNvSpPr/>
          <p:nvPr/>
        </p:nvSpPr>
        <p:spPr>
          <a:xfrm>
            <a:off x="5623560" y="1188720"/>
            <a:ext cx="2880360" cy="36576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Costruzione collaborativa</a:t>
            </a:r>
            <a:endParaRPr lang="en-US" sz="1400" dirty="0"/>
          </a:p>
        </p:txBody>
      </p:sp>
      <p:sp>
        <p:nvSpPr>
          <p:cNvPr id="12" name="Text 10"/>
          <p:cNvSpPr/>
          <p:nvPr/>
        </p:nvSpPr>
        <p:spPr>
          <a:xfrm>
            <a:off x="4937760" y="169164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Sottogruppi da 4-5 su frammenti territoriali. Supporto fisico (cartoncino) con legenda cromatica condivisa: verde = risorse, rosso = criticità.</a:t>
            </a:r>
            <a:endParaRPr lang="en-US" sz="1100" dirty="0"/>
          </a:p>
        </p:txBody>
      </p:sp>
      <p:sp>
        <p:nvSpPr>
          <p:cNvPr id="13" name="Shape 11"/>
          <p:cNvSpPr/>
          <p:nvPr/>
        </p:nvSpPr>
        <p:spPr>
          <a:xfrm>
            <a:off x="548640" y="297180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14" name="Shape 12"/>
          <p:cNvSpPr/>
          <p:nvPr/>
        </p:nvSpPr>
        <p:spPr>
          <a:xfrm>
            <a:off x="685800" y="3108960"/>
            <a:ext cx="594360" cy="365760"/>
          </a:xfrm>
          <a:prstGeom prst="roundRect">
            <a:avLst>
              <a:gd name="adj" fmla="val 15000"/>
            </a:avLst>
          </a:prstGeom>
          <a:solidFill>
            <a:srgbClr val="5B8C5A"/>
          </a:solidFill>
          <a:ln/>
        </p:spPr>
      </p:sp>
      <p:sp>
        <p:nvSpPr>
          <p:cNvPr id="15" name="Text 13"/>
          <p:cNvSpPr/>
          <p:nvPr/>
        </p:nvSpPr>
        <p:spPr>
          <a:xfrm>
            <a:off x="685800" y="310896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P3</a:t>
            </a:r>
            <a:endParaRPr lang="en-US" sz="1100" dirty="0"/>
          </a:p>
        </p:txBody>
      </p:sp>
      <p:sp>
        <p:nvSpPr>
          <p:cNvPr id="16" name="Text 14"/>
          <p:cNvSpPr/>
          <p:nvPr/>
        </p:nvSpPr>
        <p:spPr>
          <a:xfrm>
            <a:off x="1417320" y="3108960"/>
            <a:ext cx="2880360" cy="36576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Digitalizzazione partecipata</a:t>
            </a:r>
            <a:endParaRPr lang="en-US" sz="1400" dirty="0"/>
          </a:p>
        </p:txBody>
      </p:sp>
      <p:sp>
        <p:nvSpPr>
          <p:cNvPr id="17" name="Text 15"/>
          <p:cNvSpPr/>
          <p:nvPr/>
        </p:nvSpPr>
        <p:spPr>
          <a:xfrm>
            <a:off x="731520" y="361188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Traduzione in mappa interattiva con uMap o Google My Maps. Sessione dedicata di 2h presso biblioteca o centro civico.</a:t>
            </a:r>
            <a:endParaRPr lang="en-US" sz="1100" dirty="0"/>
          </a:p>
        </p:txBody>
      </p:sp>
      <p:sp>
        <p:nvSpPr>
          <p:cNvPr id="18" name="Shape 16"/>
          <p:cNvSpPr/>
          <p:nvPr/>
        </p:nvSpPr>
        <p:spPr>
          <a:xfrm>
            <a:off x="4754880" y="297180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19" name="Shape 17"/>
          <p:cNvSpPr/>
          <p:nvPr/>
        </p:nvSpPr>
        <p:spPr>
          <a:xfrm>
            <a:off x="4892040" y="3108960"/>
            <a:ext cx="594360" cy="365760"/>
          </a:xfrm>
          <a:prstGeom prst="roundRect">
            <a:avLst>
              <a:gd name="adj" fmla="val 15000"/>
            </a:avLst>
          </a:prstGeom>
          <a:solidFill>
            <a:srgbClr val="D4813B"/>
          </a:solidFill>
          <a:ln/>
        </p:spPr>
      </p:sp>
      <p:sp>
        <p:nvSpPr>
          <p:cNvPr id="20" name="Text 18"/>
          <p:cNvSpPr/>
          <p:nvPr/>
        </p:nvSpPr>
        <p:spPr>
          <a:xfrm>
            <a:off x="4892040" y="310896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P4</a:t>
            </a:r>
            <a:endParaRPr lang="en-US" sz="1100" dirty="0"/>
          </a:p>
        </p:txBody>
      </p:sp>
      <p:sp>
        <p:nvSpPr>
          <p:cNvPr id="21" name="Text 19"/>
          <p:cNvSpPr/>
          <p:nvPr/>
        </p:nvSpPr>
        <p:spPr>
          <a:xfrm>
            <a:off x="5623560" y="3108960"/>
            <a:ext cx="2880360" cy="365760"/>
          </a:xfrm>
          <a:prstGeom prst="rect">
            <a:avLst/>
          </a:prstGeom>
          <a:noFill/>
          <a:ln/>
        </p:spPr>
        <p:txBody>
          <a:bodyPr wrap="square" lIns="0" tIns="0" rIns="0" bIns="0" rtlCol="0" anchor="ctr"/>
          <a:lstStyle/>
          <a:p>
            <a:pPr indent="0" marL="0">
              <a:buNone/>
            </a:pPr>
            <a:r>
              <a:rPr lang="en-US" sz="1400" b="1" dirty="0">
                <a:solidFill>
                  <a:srgbClr val="2C5F2D"/>
                </a:solidFill>
                <a:latin typeface="Calibri" pitchFamily="34" charset="0"/>
                <a:ea typeface="Calibri" pitchFamily="34" charset="-122"/>
                <a:cs typeface="Calibri" pitchFamily="34" charset="-120"/>
              </a:rPr>
              <a:t>Lettura incrociata</a:t>
            </a:r>
            <a:endParaRPr lang="en-US" sz="1400" dirty="0"/>
          </a:p>
        </p:txBody>
      </p:sp>
      <p:sp>
        <p:nvSpPr>
          <p:cNvPr id="22" name="Text 20"/>
          <p:cNvSpPr/>
          <p:nvPr/>
        </p:nvSpPr>
        <p:spPr>
          <a:xfrm>
            <a:off x="4937760" y="361188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Discussione collettiva: dove si concentrano le criticità? Esistono corridoi verdi interrotti? Generare proposte di micro-intervento.</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4813B"/>
        </a:solidFill>
      </p:bgPr>
    </p:bg>
    <p:spTree>
      <p:nvGrpSpPr>
        <p:cNvPr id="1" name=""/>
        <p:cNvGrpSpPr/>
        <p:nvPr/>
      </p:nvGrpSpPr>
      <p:grpSpPr>
        <a:xfrm>
          <a:off x="0" y="0"/>
          <a:ext cx="0" cy="0"/>
          <a:chOff x="0" y="0"/>
          <a:chExt cx="0" cy="0"/>
        </a:xfrm>
      </p:grpSpPr>
      <p:sp>
        <p:nvSpPr>
          <p:cNvPr id="2" name="Text 0"/>
          <p:cNvSpPr/>
          <p:nvPr/>
        </p:nvSpPr>
        <p:spPr>
          <a:xfrm>
            <a:off x="731520" y="1097280"/>
            <a:ext cx="7315200" cy="457200"/>
          </a:xfrm>
          <a:prstGeom prst="rect">
            <a:avLst/>
          </a:prstGeom>
          <a:noFill/>
          <a:ln/>
        </p:spPr>
        <p:txBody>
          <a:bodyPr wrap="square" rtlCol="0" anchor="ctr"/>
          <a:lstStyle/>
          <a:p>
            <a:pPr indent="0" marL="0">
              <a:buNone/>
            </a:pPr>
            <a:r>
              <a:rPr lang="en-US" sz="1400" spc="400" kern="0" dirty="0">
                <a:solidFill>
                  <a:srgbClr val="FFFFFF"/>
                </a:solidFill>
                <a:latin typeface="Calibri" pitchFamily="34" charset="0"/>
                <a:ea typeface="Calibri" pitchFamily="34" charset="-122"/>
                <a:cs typeface="Calibri" pitchFamily="34" charset="-120"/>
              </a:rPr>
              <a:t>STRUMENTO 3</a:t>
            </a:r>
            <a:endParaRPr lang="en-US" sz="1400" dirty="0"/>
          </a:p>
        </p:txBody>
      </p:sp>
      <p:pic>
        <p:nvPicPr>
          <p:cNvPr id="3" name="Image 0" descr="preencoded.png">    </p:cNvPr>
          <p:cNvPicPr>
            <a:picLocks noChangeAspect="1"/>
          </p:cNvPicPr>
          <p:nvPr/>
        </p:nvPicPr>
        <p:blipFill>
          <a:blip r:embed="rId1"/>
          <a:stretch>
            <a:fillRect/>
          </a:stretch>
        </p:blipFill>
        <p:spPr>
          <a:xfrm>
            <a:off x="731520" y="1737360"/>
            <a:ext cx="731520" cy="731520"/>
          </a:xfrm>
          <a:prstGeom prst="rect">
            <a:avLst/>
          </a:prstGeom>
        </p:spPr>
      </p:pic>
      <p:sp>
        <p:nvSpPr>
          <p:cNvPr id="4" name="Text 1"/>
          <p:cNvSpPr/>
          <p:nvPr/>
        </p:nvSpPr>
        <p:spPr>
          <a:xfrm>
            <a:off x="1645920" y="1645920"/>
            <a:ext cx="6400800" cy="1097280"/>
          </a:xfrm>
          <a:prstGeom prst="rect">
            <a:avLst/>
          </a:prstGeom>
          <a:noFill/>
          <a:ln/>
        </p:spPr>
        <p:txBody>
          <a:bodyPr wrap="square" rtlCol="0" anchor="ctr"/>
          <a:lstStyle/>
          <a:p>
            <a:pPr indent="0" marL="0">
              <a:lnSpc>
                <a:spcPct val="105000"/>
              </a:lnSpc>
              <a:buNone/>
            </a:pPr>
            <a:r>
              <a:rPr lang="en-US" sz="3600" b="1" dirty="0">
                <a:solidFill>
                  <a:srgbClr val="FFFFFF"/>
                </a:solidFill>
                <a:latin typeface="Cambria" pitchFamily="34" charset="0"/>
                <a:ea typeface="Cambria" pitchFamily="34" charset="-122"/>
                <a:cs typeface="Cambria" pitchFamily="34" charset="-120"/>
              </a:rPr>
              <a:t>Tool</a:t>
            </a:r>
            <a:endParaRPr lang="en-US" sz="3600" dirty="0"/>
          </a:p>
          <a:p>
            <a:pPr indent="0" marL="0">
              <a:lnSpc>
                <a:spcPct val="105000"/>
              </a:lnSpc>
              <a:buNone/>
            </a:pPr>
            <a:r>
              <a:rPr lang="en-US" sz="3600" b="1" dirty="0">
                <a:solidFill>
                  <a:srgbClr val="FFFFFF"/>
                </a:solidFill>
                <a:latin typeface="Cambria" pitchFamily="34" charset="0"/>
                <a:ea typeface="Cambria" pitchFamily="34" charset="-122"/>
                <a:cs typeface="Cambria" pitchFamily="34" charset="-120"/>
              </a:rPr>
              <a:t>Competenze Verdi</a:t>
            </a:r>
            <a:endParaRPr lang="en-US" sz="3600" dirty="0"/>
          </a:p>
        </p:txBody>
      </p:sp>
      <p:sp>
        <p:nvSpPr>
          <p:cNvPr id="5" name="Text 2"/>
          <p:cNvSpPr/>
          <p:nvPr/>
        </p:nvSpPr>
        <p:spPr>
          <a:xfrm>
            <a:off x="1645920" y="2926080"/>
            <a:ext cx="6400800" cy="731520"/>
          </a:xfrm>
          <a:prstGeom prst="rect">
            <a:avLst/>
          </a:prstGeom>
          <a:noFill/>
          <a:ln/>
        </p:spPr>
        <p:txBody>
          <a:bodyPr wrap="square"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Un dispositivo riflessivo co-prodotto dal gruppo</a:t>
            </a:r>
            <a:endParaRPr lang="en-US" sz="1400" dirty="0"/>
          </a:p>
          <a:p>
            <a:pPr indent="0" marL="0">
              <a:buNone/>
            </a:pPr>
            <a:r>
              <a:rPr lang="en-US" sz="1400" i="1" dirty="0">
                <a:solidFill>
                  <a:srgbClr val="FFFFFF"/>
                </a:solidFill>
                <a:latin typeface="Calibri" pitchFamily="34" charset="0"/>
                <a:ea typeface="Calibri" pitchFamily="34" charset="-122"/>
                <a:cs typeface="Calibri" pitchFamily="34" charset="-120"/>
              </a:rPr>
              <a:t>per riconoscere, nominare e proiettare nel futuro le competenze attivate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D4813B"/>
                </a:solidFill>
                <a:latin typeface="Cambria" pitchFamily="34" charset="0"/>
                <a:ea typeface="Cambria" pitchFamily="34" charset="-122"/>
                <a:cs typeface="Cambria" pitchFamily="34" charset="-120"/>
              </a:rPr>
              <a:t>Competenze Verdi — Metodi di analisi</a:t>
            </a:r>
            <a:endParaRPr lang="en-US" sz="2400" dirty="0"/>
          </a:p>
        </p:txBody>
      </p:sp>
      <p:sp>
        <p:nvSpPr>
          <p:cNvPr id="3" name="Shape 1"/>
          <p:cNvSpPr/>
          <p:nvPr/>
        </p:nvSpPr>
        <p:spPr>
          <a:xfrm>
            <a:off x="548640" y="1097280"/>
            <a:ext cx="8046720" cy="1051560"/>
          </a:xfrm>
          <a:prstGeom prst="roundRect">
            <a:avLst>
              <a:gd name="adj" fmla="val 8696"/>
            </a:avLst>
          </a:prstGeom>
          <a:solidFill>
            <a:srgbClr val="F0F7F4"/>
          </a:solidFill>
          <a:ln/>
          <a:effectLst>
            <a:outerShdw sx="100000" sy="100000" kx="0" ky="0" algn="bl" rotWithShape="0" blurRad="101600" dist="38100" dir="2700000">
              <a:srgbClr val="000000">
                <a:alpha val="12000"/>
              </a:srgbClr>
            </a:outerShdw>
          </a:effectLst>
        </p:spPr>
      </p:sp>
      <p:sp>
        <p:nvSpPr>
          <p:cNvPr id="4" name="Shape 2"/>
          <p:cNvSpPr/>
          <p:nvPr/>
        </p:nvSpPr>
        <p:spPr>
          <a:xfrm>
            <a:off x="777240" y="1325880"/>
            <a:ext cx="457200" cy="457200"/>
          </a:xfrm>
          <a:prstGeom prst="ellipse">
            <a:avLst/>
          </a:prstGeom>
          <a:solidFill>
            <a:srgbClr val="D4813B"/>
          </a:solidFill>
          <a:ln/>
        </p:spPr>
      </p:sp>
      <p:sp>
        <p:nvSpPr>
          <p:cNvPr id="5" name="Text 3"/>
          <p:cNvSpPr/>
          <p:nvPr/>
        </p:nvSpPr>
        <p:spPr>
          <a:xfrm>
            <a:off x="777240" y="1325880"/>
            <a:ext cx="457200" cy="45720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6" name="Text 4"/>
          <p:cNvSpPr/>
          <p:nvPr/>
        </p:nvSpPr>
        <p:spPr>
          <a:xfrm>
            <a:off x="1463040" y="1188720"/>
            <a:ext cx="6858000" cy="32004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Framework GreenComp</a:t>
            </a:r>
            <a:endParaRPr lang="en-US" sz="1400" dirty="0"/>
          </a:p>
        </p:txBody>
      </p:sp>
      <p:sp>
        <p:nvSpPr>
          <p:cNvPr id="7" name="Text 5"/>
          <p:cNvSpPr/>
          <p:nvPr/>
        </p:nvSpPr>
        <p:spPr>
          <a:xfrm>
            <a:off x="1463040" y="1508760"/>
            <a:ext cx="6858000" cy="54864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4 aree, 12 competenze. Non somministrare direttamente: estrarre e riformulare per 11-19 anni</a:t>
            </a:r>
            <a:endParaRPr lang="en-US" sz="1100" dirty="0"/>
          </a:p>
        </p:txBody>
      </p:sp>
      <p:sp>
        <p:nvSpPr>
          <p:cNvPr id="8" name="Shape 6"/>
          <p:cNvSpPr/>
          <p:nvPr/>
        </p:nvSpPr>
        <p:spPr>
          <a:xfrm>
            <a:off x="548640" y="2331720"/>
            <a:ext cx="8046720" cy="1051560"/>
          </a:xfrm>
          <a:prstGeom prst="roundRect">
            <a:avLst>
              <a:gd name="adj" fmla="val 8696"/>
            </a:avLst>
          </a:prstGeom>
          <a:solidFill>
            <a:srgbClr val="FFFFFF"/>
          </a:solidFill>
          <a:ln/>
          <a:effectLst>
            <a:outerShdw sx="100000" sy="100000" kx="0" ky="0" algn="bl" rotWithShape="0" blurRad="101600" dist="38100" dir="2700000">
              <a:srgbClr val="000000">
                <a:alpha val="12000"/>
              </a:srgbClr>
            </a:outerShdw>
          </a:effectLst>
        </p:spPr>
      </p:sp>
      <p:sp>
        <p:nvSpPr>
          <p:cNvPr id="9" name="Shape 7"/>
          <p:cNvSpPr/>
          <p:nvPr/>
        </p:nvSpPr>
        <p:spPr>
          <a:xfrm>
            <a:off x="777240" y="2560320"/>
            <a:ext cx="457200" cy="457200"/>
          </a:xfrm>
          <a:prstGeom prst="ellipse">
            <a:avLst/>
          </a:prstGeom>
          <a:solidFill>
            <a:srgbClr val="D4813B"/>
          </a:solidFill>
          <a:ln/>
        </p:spPr>
      </p:sp>
      <p:sp>
        <p:nvSpPr>
          <p:cNvPr id="10" name="Text 8"/>
          <p:cNvSpPr/>
          <p:nvPr/>
        </p:nvSpPr>
        <p:spPr>
          <a:xfrm>
            <a:off x="777240" y="2560320"/>
            <a:ext cx="457200" cy="45720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1" name="Text 9"/>
          <p:cNvSpPr/>
          <p:nvPr/>
        </p:nvSpPr>
        <p:spPr>
          <a:xfrm>
            <a:off x="1463040" y="2423160"/>
            <a:ext cx="6858000" cy="32004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Competenze emergenti</a:t>
            </a:r>
            <a:endParaRPr lang="en-US" sz="1400" dirty="0"/>
          </a:p>
        </p:txBody>
      </p:sp>
      <p:sp>
        <p:nvSpPr>
          <p:cNvPr id="12" name="Text 10"/>
          <p:cNvSpPr/>
          <p:nvPr/>
        </p:nvSpPr>
        <p:spPr>
          <a:xfrm>
            <a:off x="1463040" y="2743200"/>
            <a:ext cx="6858000" cy="54864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Osservare ciò che gli studenti hanno già messo in campo nei diari e nelle mappe senza riconoscerlo</a:t>
            </a:r>
            <a:endParaRPr lang="en-US" sz="1100" dirty="0"/>
          </a:p>
        </p:txBody>
      </p:sp>
      <p:sp>
        <p:nvSpPr>
          <p:cNvPr id="13" name="Shape 11"/>
          <p:cNvSpPr/>
          <p:nvPr/>
        </p:nvSpPr>
        <p:spPr>
          <a:xfrm>
            <a:off x="548640" y="3566160"/>
            <a:ext cx="8046720" cy="1051560"/>
          </a:xfrm>
          <a:prstGeom prst="roundRect">
            <a:avLst>
              <a:gd name="adj" fmla="val 8696"/>
            </a:avLst>
          </a:prstGeom>
          <a:solidFill>
            <a:srgbClr val="F0F7F4"/>
          </a:solidFill>
          <a:ln/>
          <a:effectLst>
            <a:outerShdw sx="100000" sy="100000" kx="0" ky="0" algn="bl" rotWithShape="0" blurRad="101600" dist="38100" dir="2700000">
              <a:srgbClr val="000000">
                <a:alpha val="12000"/>
              </a:srgbClr>
            </a:outerShdw>
          </a:effectLst>
        </p:spPr>
      </p:sp>
      <p:sp>
        <p:nvSpPr>
          <p:cNvPr id="14" name="Shape 12"/>
          <p:cNvSpPr/>
          <p:nvPr/>
        </p:nvSpPr>
        <p:spPr>
          <a:xfrm>
            <a:off x="777240" y="3794760"/>
            <a:ext cx="457200" cy="457200"/>
          </a:xfrm>
          <a:prstGeom prst="ellipse">
            <a:avLst/>
          </a:prstGeom>
          <a:solidFill>
            <a:srgbClr val="D4813B"/>
          </a:solidFill>
          <a:ln/>
        </p:spPr>
      </p:sp>
      <p:sp>
        <p:nvSpPr>
          <p:cNvPr id="15" name="Text 13"/>
          <p:cNvSpPr/>
          <p:nvPr/>
        </p:nvSpPr>
        <p:spPr>
          <a:xfrm>
            <a:off x="777240" y="3794760"/>
            <a:ext cx="457200" cy="457200"/>
          </a:xfrm>
          <a:prstGeom prst="rect">
            <a:avLst/>
          </a:prstGeom>
          <a:noFill/>
          <a:ln/>
        </p:spPr>
        <p:txBody>
          <a:bodyPr wrap="square"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6" name="Text 14"/>
          <p:cNvSpPr/>
          <p:nvPr/>
        </p:nvSpPr>
        <p:spPr>
          <a:xfrm>
            <a:off x="1463040" y="3657600"/>
            <a:ext cx="6858000" cy="32004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Proiezioni professionali</a:t>
            </a:r>
            <a:endParaRPr lang="en-US" sz="1400" dirty="0"/>
          </a:p>
        </p:txBody>
      </p:sp>
      <p:sp>
        <p:nvSpPr>
          <p:cNvPr id="17" name="Text 15"/>
          <p:cNvSpPr/>
          <p:nvPr/>
        </p:nvSpPr>
        <p:spPr>
          <a:xfrm>
            <a:off x="1463040" y="3977640"/>
            <a:ext cx="6858000" cy="54864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"Il tuo lavoro ideale tra 10 anni". Collegare competenze verdi a profili concreti e realistici</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400" b="1" dirty="0">
                <a:solidFill>
                  <a:srgbClr val="D4813B"/>
                </a:solidFill>
                <a:latin typeface="Cambria" pitchFamily="34" charset="0"/>
                <a:ea typeface="Cambria" pitchFamily="34" charset="-122"/>
                <a:cs typeface="Cambria" pitchFamily="34" charset="-120"/>
              </a:rPr>
              <a:t>Competenze Verdi — Le quattro pratiche operative</a:t>
            </a:r>
            <a:endParaRPr lang="en-US" sz="2400" dirty="0"/>
          </a:p>
        </p:txBody>
      </p:sp>
      <p:sp>
        <p:nvSpPr>
          <p:cNvPr id="3" name="Shape 1"/>
          <p:cNvSpPr/>
          <p:nvPr/>
        </p:nvSpPr>
        <p:spPr>
          <a:xfrm>
            <a:off x="548640" y="105156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4" name="Shape 2"/>
          <p:cNvSpPr/>
          <p:nvPr/>
        </p:nvSpPr>
        <p:spPr>
          <a:xfrm>
            <a:off x="685800" y="1188720"/>
            <a:ext cx="594360" cy="365760"/>
          </a:xfrm>
          <a:prstGeom prst="roundRect">
            <a:avLst>
              <a:gd name="adj" fmla="val 15000"/>
            </a:avLst>
          </a:prstGeom>
          <a:solidFill>
            <a:srgbClr val="D4813B"/>
          </a:solidFill>
          <a:ln/>
        </p:spPr>
      </p:sp>
      <p:sp>
        <p:nvSpPr>
          <p:cNvPr id="5" name="Text 3"/>
          <p:cNvSpPr/>
          <p:nvPr/>
        </p:nvSpPr>
        <p:spPr>
          <a:xfrm>
            <a:off x="685800" y="118872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P1</a:t>
            </a:r>
            <a:endParaRPr lang="en-US" sz="1100" dirty="0"/>
          </a:p>
        </p:txBody>
      </p:sp>
      <p:sp>
        <p:nvSpPr>
          <p:cNvPr id="6" name="Text 4"/>
          <p:cNvSpPr/>
          <p:nvPr/>
        </p:nvSpPr>
        <p:spPr>
          <a:xfrm>
            <a:off x="1417320" y="1188720"/>
            <a:ext cx="2880360" cy="36576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Raccolta del lessico</a:t>
            </a:r>
            <a:endParaRPr lang="en-US" sz="1400" dirty="0"/>
          </a:p>
        </p:txBody>
      </p:sp>
      <p:sp>
        <p:nvSpPr>
          <p:cNvPr id="7" name="Text 5"/>
          <p:cNvSpPr/>
          <p:nvPr/>
        </p:nvSpPr>
        <p:spPr>
          <a:xfrm>
            <a:off x="731520" y="169164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Brainstorming collettivo: "Cosa ho imparato a fare?". Trasformare formulazioni vaghe in descrizioni operative concrete.</a:t>
            </a:r>
            <a:endParaRPr lang="en-US" sz="1100" dirty="0"/>
          </a:p>
        </p:txBody>
      </p:sp>
      <p:sp>
        <p:nvSpPr>
          <p:cNvPr id="8" name="Shape 6"/>
          <p:cNvSpPr/>
          <p:nvPr/>
        </p:nvSpPr>
        <p:spPr>
          <a:xfrm>
            <a:off x="4754880" y="105156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9" name="Shape 7"/>
          <p:cNvSpPr/>
          <p:nvPr/>
        </p:nvSpPr>
        <p:spPr>
          <a:xfrm>
            <a:off x="4892040" y="1188720"/>
            <a:ext cx="594360" cy="365760"/>
          </a:xfrm>
          <a:prstGeom prst="roundRect">
            <a:avLst>
              <a:gd name="adj" fmla="val 15000"/>
            </a:avLst>
          </a:prstGeom>
          <a:solidFill>
            <a:srgbClr val="065A82"/>
          </a:solidFill>
          <a:ln/>
        </p:spPr>
      </p:sp>
      <p:sp>
        <p:nvSpPr>
          <p:cNvPr id="10" name="Text 8"/>
          <p:cNvSpPr/>
          <p:nvPr/>
        </p:nvSpPr>
        <p:spPr>
          <a:xfrm>
            <a:off x="4892040" y="118872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P2</a:t>
            </a:r>
            <a:endParaRPr lang="en-US" sz="1100" dirty="0"/>
          </a:p>
        </p:txBody>
      </p:sp>
      <p:sp>
        <p:nvSpPr>
          <p:cNvPr id="11" name="Text 9"/>
          <p:cNvSpPr/>
          <p:nvPr/>
        </p:nvSpPr>
        <p:spPr>
          <a:xfrm>
            <a:off x="5623560" y="1188720"/>
            <a:ext cx="2880360" cy="36576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Costruzione della rubrica</a:t>
            </a:r>
            <a:endParaRPr lang="en-US" sz="1400" dirty="0"/>
          </a:p>
        </p:txBody>
      </p:sp>
      <p:sp>
        <p:nvSpPr>
          <p:cNvPr id="12" name="Text 10"/>
          <p:cNvSpPr/>
          <p:nvPr/>
        </p:nvSpPr>
        <p:spPr>
          <a:xfrm>
            <a:off x="4937760" y="169164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Selezionare 6-10 dimensioni. Per ognuna, tre livelli progressivi: "Sto iniziando a notare... / Riesco a descrivere... / Propongo azioni...".</a:t>
            </a:r>
            <a:endParaRPr lang="en-US" sz="1100" dirty="0"/>
          </a:p>
        </p:txBody>
      </p:sp>
      <p:sp>
        <p:nvSpPr>
          <p:cNvPr id="13" name="Shape 11"/>
          <p:cNvSpPr/>
          <p:nvPr/>
        </p:nvSpPr>
        <p:spPr>
          <a:xfrm>
            <a:off x="548640" y="297180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14" name="Shape 12"/>
          <p:cNvSpPr/>
          <p:nvPr/>
        </p:nvSpPr>
        <p:spPr>
          <a:xfrm>
            <a:off x="685800" y="3108960"/>
            <a:ext cx="594360" cy="365760"/>
          </a:xfrm>
          <a:prstGeom prst="roundRect">
            <a:avLst>
              <a:gd name="adj" fmla="val 15000"/>
            </a:avLst>
          </a:prstGeom>
          <a:solidFill>
            <a:srgbClr val="2C5F2D"/>
          </a:solidFill>
          <a:ln/>
        </p:spPr>
      </p:sp>
      <p:sp>
        <p:nvSpPr>
          <p:cNvPr id="15" name="Text 13"/>
          <p:cNvSpPr/>
          <p:nvPr/>
        </p:nvSpPr>
        <p:spPr>
          <a:xfrm>
            <a:off x="685800" y="310896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P3</a:t>
            </a:r>
            <a:endParaRPr lang="en-US" sz="1100" dirty="0"/>
          </a:p>
        </p:txBody>
      </p:sp>
      <p:sp>
        <p:nvSpPr>
          <p:cNvPr id="16" name="Text 14"/>
          <p:cNvSpPr/>
          <p:nvPr/>
        </p:nvSpPr>
        <p:spPr>
          <a:xfrm>
            <a:off x="1417320" y="3108960"/>
            <a:ext cx="2880360" cy="36576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Autovalutazione + dialogo tra pari</a:t>
            </a:r>
            <a:endParaRPr lang="en-US" sz="1400" dirty="0"/>
          </a:p>
        </p:txBody>
      </p:sp>
      <p:sp>
        <p:nvSpPr>
          <p:cNvPr id="17" name="Text 15"/>
          <p:cNvSpPr/>
          <p:nvPr/>
        </p:nvSpPr>
        <p:spPr>
          <a:xfrm>
            <a:off x="731520" y="361188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Compilazione individuale con giustificazione, poi confronto in coppie. Evita autosvalutazione e autocelebrazione.</a:t>
            </a:r>
            <a:endParaRPr lang="en-US" sz="1100" dirty="0"/>
          </a:p>
        </p:txBody>
      </p:sp>
      <p:sp>
        <p:nvSpPr>
          <p:cNvPr id="18" name="Shape 16"/>
          <p:cNvSpPr/>
          <p:nvPr/>
        </p:nvSpPr>
        <p:spPr>
          <a:xfrm>
            <a:off x="4754880" y="2971800"/>
            <a:ext cx="3931920" cy="1691640"/>
          </a:xfrm>
          <a:prstGeom prst="roundRect">
            <a:avLst>
              <a:gd name="adj" fmla="val 5405"/>
            </a:avLst>
          </a:prstGeom>
          <a:solidFill>
            <a:srgbClr val="F0F7F4"/>
          </a:solidFill>
          <a:ln/>
          <a:effectLst>
            <a:outerShdw sx="100000" sy="100000" kx="0" ky="0" algn="bl" rotWithShape="0" blurRad="101600" dist="38100" dir="2700000">
              <a:srgbClr val="000000">
                <a:alpha val="12000"/>
              </a:srgbClr>
            </a:outerShdw>
          </a:effectLst>
        </p:spPr>
      </p:sp>
      <p:sp>
        <p:nvSpPr>
          <p:cNvPr id="19" name="Shape 17"/>
          <p:cNvSpPr/>
          <p:nvPr/>
        </p:nvSpPr>
        <p:spPr>
          <a:xfrm>
            <a:off x="4892040" y="3108960"/>
            <a:ext cx="594360" cy="365760"/>
          </a:xfrm>
          <a:prstGeom prst="roundRect">
            <a:avLst>
              <a:gd name="adj" fmla="val 15000"/>
            </a:avLst>
          </a:prstGeom>
          <a:solidFill>
            <a:srgbClr val="5B8C5A"/>
          </a:solidFill>
          <a:ln/>
        </p:spPr>
      </p:sp>
      <p:sp>
        <p:nvSpPr>
          <p:cNvPr id="20" name="Text 18"/>
          <p:cNvSpPr/>
          <p:nvPr/>
        </p:nvSpPr>
        <p:spPr>
          <a:xfrm>
            <a:off x="4892040" y="3108960"/>
            <a:ext cx="594360" cy="365760"/>
          </a:xfrm>
          <a:prstGeom prst="rect">
            <a:avLst/>
          </a:prstGeom>
          <a:noFill/>
          <a:ln/>
        </p:spPr>
        <p:txBody>
          <a:bodyPr wrap="square"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P4</a:t>
            </a:r>
            <a:endParaRPr lang="en-US" sz="1100" dirty="0"/>
          </a:p>
        </p:txBody>
      </p:sp>
      <p:sp>
        <p:nvSpPr>
          <p:cNvPr id="21" name="Text 19"/>
          <p:cNvSpPr/>
          <p:nvPr/>
        </p:nvSpPr>
        <p:spPr>
          <a:xfrm>
            <a:off x="5623560" y="3108960"/>
            <a:ext cx="2880360" cy="365760"/>
          </a:xfrm>
          <a:prstGeom prst="rect">
            <a:avLst/>
          </a:prstGeom>
          <a:noFill/>
          <a:ln/>
        </p:spPr>
        <p:txBody>
          <a:bodyPr wrap="square" lIns="0" tIns="0" rIns="0" bIns="0" rtlCol="0" anchor="ctr"/>
          <a:lstStyle/>
          <a:p>
            <a:pPr indent="0" marL="0">
              <a:buNone/>
            </a:pPr>
            <a:r>
              <a:rPr lang="en-US" sz="1400" b="1" dirty="0">
                <a:solidFill>
                  <a:srgbClr val="D4813B"/>
                </a:solidFill>
                <a:latin typeface="Calibri" pitchFamily="34" charset="0"/>
                <a:ea typeface="Calibri" pitchFamily="34" charset="-122"/>
                <a:cs typeface="Calibri" pitchFamily="34" charset="-120"/>
              </a:rPr>
              <a:t>Proiezione futura</a:t>
            </a:r>
            <a:endParaRPr lang="en-US" sz="1400" dirty="0"/>
          </a:p>
        </p:txBody>
      </p:sp>
      <p:sp>
        <p:nvSpPr>
          <p:cNvPr id="22" name="Text 20"/>
          <p:cNvSpPr/>
          <p:nvPr/>
        </p:nvSpPr>
        <p:spPr>
          <a:xfrm>
            <a:off x="4937760" y="3611880"/>
            <a:ext cx="3566160" cy="914400"/>
          </a:xfrm>
          <a:prstGeom prst="rect">
            <a:avLst/>
          </a:prstGeom>
          <a:noFill/>
          <a:ln/>
        </p:spPr>
        <p:txBody>
          <a:bodyPr wrap="square" lIns="0" tIns="0" rIns="0" bIns="0" rtlCol="0" anchor="t"/>
          <a:lstStyle/>
          <a:p>
            <a:pPr indent="0" marL="0">
              <a:buNone/>
            </a:pPr>
            <a:r>
              <a:rPr lang="en-US" sz="1100" dirty="0">
                <a:solidFill>
                  <a:srgbClr val="2D3748"/>
                </a:solidFill>
                <a:latin typeface="Calibri" pitchFamily="34" charset="0"/>
                <a:ea typeface="Calibri" pitchFamily="34" charset="-122"/>
                <a:cs typeface="Calibri" pitchFamily="34" charset="-120"/>
              </a:rPr>
              <a:t>Selezionare 2 competenze da sviluppare e 1 azione concreta nei 3 mesi successivi. Il formatore indica opportunità reali.</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600" b="1" dirty="0">
                <a:solidFill>
                  <a:srgbClr val="065A82"/>
                </a:solidFill>
                <a:latin typeface="Cambria" pitchFamily="34" charset="0"/>
                <a:ea typeface="Cambria" pitchFamily="34" charset="-122"/>
                <a:cs typeface="Cambria" pitchFamily="34" charset="-120"/>
              </a:rPr>
              <a:t>Integrazione dei tre strumenti</a:t>
            </a:r>
            <a:endParaRPr lang="en-US" sz="2600" dirty="0"/>
          </a:p>
        </p:txBody>
      </p:sp>
      <p:sp>
        <p:nvSpPr>
          <p:cNvPr id="3" name="Text 1"/>
          <p:cNvSpPr/>
          <p:nvPr/>
        </p:nvSpPr>
        <p:spPr>
          <a:xfrm>
            <a:off x="548640" y="822960"/>
            <a:ext cx="8229600" cy="365760"/>
          </a:xfrm>
          <a:prstGeom prst="rect">
            <a:avLst/>
          </a:prstGeom>
          <a:noFill/>
          <a:ln/>
        </p:spPr>
        <p:txBody>
          <a:bodyPr wrap="square" lIns="0" tIns="0" rIns="0" bIns="0" rtlCol="0" anchor="ctr"/>
          <a:lstStyle/>
          <a:p>
            <a:pPr indent="0" marL="0">
              <a:buNone/>
            </a:pPr>
            <a:r>
              <a:rPr lang="en-US" sz="1300" i="1" dirty="0">
                <a:solidFill>
                  <a:srgbClr val="5A6B7D"/>
                </a:solidFill>
                <a:latin typeface="Calibri" pitchFamily="34" charset="0"/>
                <a:ea typeface="Calibri" pitchFamily="34" charset="-122"/>
                <a:cs typeface="Calibri" pitchFamily="34" charset="-120"/>
              </a:rPr>
              <a:t>I tre tool non operano in sequenza rigida ma si alimentano reciprocamente</a:t>
            </a:r>
            <a:endParaRPr lang="en-US" sz="1300" dirty="0"/>
          </a:p>
        </p:txBody>
      </p:sp>
      <p:sp>
        <p:nvSpPr>
          <p:cNvPr id="4" name="Shape 2"/>
          <p:cNvSpPr/>
          <p:nvPr/>
        </p:nvSpPr>
        <p:spPr>
          <a:xfrm>
            <a:off x="3154680" y="2606040"/>
            <a:ext cx="1737360" cy="0"/>
          </a:xfrm>
          <a:prstGeom prst="line">
            <a:avLst/>
          </a:prstGeom>
          <a:noFill/>
          <a:ln w="19050">
            <a:solidFill>
              <a:srgbClr val="5A6B7D"/>
            </a:solidFill>
            <a:prstDash val="dash"/>
          </a:ln>
        </p:spPr>
      </p:sp>
      <p:sp>
        <p:nvSpPr>
          <p:cNvPr id="5" name="Shape 3"/>
          <p:cNvSpPr/>
          <p:nvPr/>
        </p:nvSpPr>
        <p:spPr>
          <a:xfrm>
            <a:off x="2880360" y="2743200"/>
            <a:ext cx="1097280" cy="1097280"/>
          </a:xfrm>
          <a:prstGeom prst="line">
            <a:avLst/>
          </a:prstGeom>
          <a:noFill/>
          <a:ln w="19050">
            <a:solidFill>
              <a:srgbClr val="5A6B7D"/>
            </a:solidFill>
            <a:prstDash val="dash"/>
          </a:ln>
        </p:spPr>
      </p:sp>
      <p:sp>
        <p:nvSpPr>
          <p:cNvPr id="6" name="Shape 4"/>
          <p:cNvSpPr/>
          <p:nvPr/>
        </p:nvSpPr>
        <p:spPr>
          <a:xfrm flipV="1">
            <a:off x="4572000" y="2834640"/>
            <a:ext cx="1097280" cy="1097280"/>
          </a:xfrm>
          <a:prstGeom prst="line">
            <a:avLst/>
          </a:prstGeom>
          <a:noFill/>
          <a:ln w="19050">
            <a:solidFill>
              <a:srgbClr val="5A6B7D"/>
            </a:solidFill>
            <a:prstDash val="dash"/>
          </a:ln>
        </p:spPr>
      </p:sp>
      <p:sp>
        <p:nvSpPr>
          <p:cNvPr id="7" name="Shape 5"/>
          <p:cNvSpPr/>
          <p:nvPr/>
        </p:nvSpPr>
        <p:spPr>
          <a:xfrm>
            <a:off x="2377440" y="2011680"/>
            <a:ext cx="1280160" cy="1280160"/>
          </a:xfrm>
          <a:prstGeom prst="ellipse">
            <a:avLst/>
          </a:prstGeom>
          <a:solidFill>
            <a:srgbClr val="065A82"/>
          </a:solidFill>
          <a:ln/>
        </p:spPr>
      </p:sp>
      <p:pic>
        <p:nvPicPr>
          <p:cNvPr id="8" name="Image 0" descr="preencoded.png">    </p:cNvPr>
          <p:cNvPicPr>
            <a:picLocks noChangeAspect="1"/>
          </p:cNvPicPr>
          <p:nvPr/>
        </p:nvPicPr>
        <p:blipFill>
          <a:blip r:embed="rId1"/>
          <a:stretch>
            <a:fillRect/>
          </a:stretch>
        </p:blipFill>
        <p:spPr>
          <a:xfrm>
            <a:off x="2788920" y="2148840"/>
            <a:ext cx="457200" cy="457200"/>
          </a:xfrm>
          <a:prstGeom prst="rect">
            <a:avLst/>
          </a:prstGeom>
        </p:spPr>
      </p:pic>
      <p:sp>
        <p:nvSpPr>
          <p:cNvPr id="9" name="Text 6"/>
          <p:cNvSpPr/>
          <p:nvPr/>
        </p:nvSpPr>
        <p:spPr>
          <a:xfrm>
            <a:off x="2423160" y="2651760"/>
            <a:ext cx="1188720" cy="548640"/>
          </a:xfrm>
          <a:prstGeom prst="rect">
            <a:avLst/>
          </a:prstGeom>
          <a:noFill/>
          <a:ln/>
        </p:spPr>
        <p:txBody>
          <a:bodyPr wrap="square" rtlCol="0" anchor="t"/>
          <a:lstStyle/>
          <a:p>
            <a:pPr algn="ctr" indent="0" marL="0">
              <a:buNone/>
            </a:pPr>
            <a:r>
              <a:rPr lang="en-US" sz="900" b="1" dirty="0">
                <a:solidFill>
                  <a:srgbClr val="FFFFFF"/>
                </a:solidFill>
                <a:latin typeface="Calibri" pitchFamily="34" charset="0"/>
                <a:ea typeface="Calibri" pitchFamily="34" charset="-122"/>
                <a:cs typeface="Calibri" pitchFamily="34" charset="-120"/>
              </a:rPr>
              <a:t>Diario</a:t>
            </a:r>
            <a:endParaRPr lang="en-US" sz="900" dirty="0"/>
          </a:p>
          <a:p>
            <a:pPr algn="ctr" indent="0" marL="0">
              <a:buNone/>
            </a:pPr>
            <a:r>
              <a:rPr lang="en-US" sz="900" b="1" dirty="0">
                <a:solidFill>
                  <a:srgbClr val="FFFFFF"/>
                </a:solidFill>
                <a:latin typeface="Calibri" pitchFamily="34" charset="0"/>
                <a:ea typeface="Calibri" pitchFamily="34" charset="-122"/>
                <a:cs typeface="Calibri" pitchFamily="34" charset="-120"/>
              </a:rPr>
              <a:t>Narrativo</a:t>
            </a:r>
            <a:endParaRPr lang="en-US" sz="900" dirty="0"/>
          </a:p>
        </p:txBody>
      </p:sp>
      <p:sp>
        <p:nvSpPr>
          <p:cNvPr id="10" name="Shape 7"/>
          <p:cNvSpPr/>
          <p:nvPr/>
        </p:nvSpPr>
        <p:spPr>
          <a:xfrm>
            <a:off x="5212080" y="2011680"/>
            <a:ext cx="1280160" cy="1280160"/>
          </a:xfrm>
          <a:prstGeom prst="ellipse">
            <a:avLst/>
          </a:prstGeom>
          <a:solidFill>
            <a:srgbClr val="2C5F2D"/>
          </a:solidFill>
          <a:ln/>
        </p:spPr>
      </p:sp>
      <p:pic>
        <p:nvPicPr>
          <p:cNvPr id="11" name="Image 1" descr="preencoded.png">    </p:cNvPr>
          <p:cNvPicPr>
            <a:picLocks noChangeAspect="1"/>
          </p:cNvPicPr>
          <p:nvPr/>
        </p:nvPicPr>
        <p:blipFill>
          <a:blip r:embed="rId2"/>
          <a:stretch>
            <a:fillRect/>
          </a:stretch>
        </p:blipFill>
        <p:spPr>
          <a:xfrm>
            <a:off x="5623560" y="2148840"/>
            <a:ext cx="457200" cy="457200"/>
          </a:xfrm>
          <a:prstGeom prst="rect">
            <a:avLst/>
          </a:prstGeom>
        </p:spPr>
      </p:pic>
      <p:sp>
        <p:nvSpPr>
          <p:cNvPr id="12" name="Text 8"/>
          <p:cNvSpPr/>
          <p:nvPr/>
        </p:nvSpPr>
        <p:spPr>
          <a:xfrm>
            <a:off x="5257800" y="2651760"/>
            <a:ext cx="1188720" cy="548640"/>
          </a:xfrm>
          <a:prstGeom prst="rect">
            <a:avLst/>
          </a:prstGeom>
          <a:noFill/>
          <a:ln/>
        </p:spPr>
        <p:txBody>
          <a:bodyPr wrap="square" rtlCol="0" anchor="t"/>
          <a:lstStyle/>
          <a:p>
            <a:pPr algn="ctr" indent="0" marL="0">
              <a:buNone/>
            </a:pPr>
            <a:r>
              <a:rPr lang="en-US" sz="900" b="1" dirty="0">
                <a:solidFill>
                  <a:srgbClr val="FFFFFF"/>
                </a:solidFill>
                <a:latin typeface="Calibri" pitchFamily="34" charset="0"/>
                <a:ea typeface="Calibri" pitchFamily="34" charset="-122"/>
                <a:cs typeface="Calibri" pitchFamily="34" charset="-120"/>
              </a:rPr>
              <a:t>Mappa di</a:t>
            </a:r>
            <a:endParaRPr lang="en-US" sz="900" dirty="0"/>
          </a:p>
          <a:p>
            <a:pPr algn="ctr" indent="0" marL="0">
              <a:buNone/>
            </a:pPr>
            <a:r>
              <a:rPr lang="en-US" sz="900" b="1" dirty="0">
                <a:solidFill>
                  <a:srgbClr val="FFFFFF"/>
                </a:solidFill>
                <a:latin typeface="Calibri" pitchFamily="34" charset="0"/>
                <a:ea typeface="Calibri" pitchFamily="34" charset="-122"/>
                <a:cs typeface="Calibri" pitchFamily="34" charset="-120"/>
              </a:rPr>
              <a:t>Consapevolezza</a:t>
            </a:r>
            <a:endParaRPr lang="en-US" sz="900" dirty="0"/>
          </a:p>
        </p:txBody>
      </p:sp>
      <p:sp>
        <p:nvSpPr>
          <p:cNvPr id="13" name="Shape 9"/>
          <p:cNvSpPr/>
          <p:nvPr/>
        </p:nvSpPr>
        <p:spPr>
          <a:xfrm>
            <a:off x="3794760" y="3657600"/>
            <a:ext cx="1280160" cy="1280160"/>
          </a:xfrm>
          <a:prstGeom prst="ellipse">
            <a:avLst/>
          </a:prstGeom>
          <a:solidFill>
            <a:srgbClr val="D4813B"/>
          </a:solidFill>
          <a:ln/>
        </p:spPr>
      </p:sp>
      <p:pic>
        <p:nvPicPr>
          <p:cNvPr id="14" name="Image 2" descr="preencoded.png">    </p:cNvPr>
          <p:cNvPicPr>
            <a:picLocks noChangeAspect="1"/>
          </p:cNvPicPr>
          <p:nvPr/>
        </p:nvPicPr>
        <p:blipFill>
          <a:blip r:embed="rId3"/>
          <a:stretch>
            <a:fillRect/>
          </a:stretch>
        </p:blipFill>
        <p:spPr>
          <a:xfrm>
            <a:off x="4206240" y="3794760"/>
            <a:ext cx="457200" cy="457200"/>
          </a:xfrm>
          <a:prstGeom prst="rect">
            <a:avLst/>
          </a:prstGeom>
        </p:spPr>
      </p:pic>
      <p:sp>
        <p:nvSpPr>
          <p:cNvPr id="15" name="Text 10"/>
          <p:cNvSpPr/>
          <p:nvPr/>
        </p:nvSpPr>
        <p:spPr>
          <a:xfrm>
            <a:off x="3840480" y="4297680"/>
            <a:ext cx="1188720" cy="548640"/>
          </a:xfrm>
          <a:prstGeom prst="rect">
            <a:avLst/>
          </a:prstGeom>
          <a:noFill/>
          <a:ln/>
        </p:spPr>
        <p:txBody>
          <a:bodyPr wrap="square" rtlCol="0" anchor="t"/>
          <a:lstStyle/>
          <a:p>
            <a:pPr algn="ctr" indent="0" marL="0">
              <a:buNone/>
            </a:pPr>
            <a:r>
              <a:rPr lang="en-US" sz="900" b="1" dirty="0">
                <a:solidFill>
                  <a:srgbClr val="FFFFFF"/>
                </a:solidFill>
                <a:latin typeface="Calibri" pitchFamily="34" charset="0"/>
                <a:ea typeface="Calibri" pitchFamily="34" charset="-122"/>
                <a:cs typeface="Calibri" pitchFamily="34" charset="-120"/>
              </a:rPr>
              <a:t>Tool</a:t>
            </a:r>
            <a:endParaRPr lang="en-US" sz="900" dirty="0"/>
          </a:p>
          <a:p>
            <a:pPr algn="ctr" indent="0" marL="0">
              <a:buNone/>
            </a:pPr>
            <a:r>
              <a:rPr lang="en-US" sz="900" b="1" dirty="0">
                <a:solidFill>
                  <a:srgbClr val="FFFFFF"/>
                </a:solidFill>
                <a:latin typeface="Calibri" pitchFamily="34" charset="0"/>
                <a:ea typeface="Calibri" pitchFamily="34" charset="-122"/>
                <a:cs typeface="Calibri" pitchFamily="34" charset="-120"/>
              </a:rPr>
              <a:t>Competenze</a:t>
            </a:r>
            <a:endParaRPr lang="en-US" sz="900" dirty="0"/>
          </a:p>
        </p:txBody>
      </p:sp>
      <p:sp>
        <p:nvSpPr>
          <p:cNvPr id="16" name="Shape 11"/>
          <p:cNvSpPr/>
          <p:nvPr/>
        </p:nvSpPr>
        <p:spPr>
          <a:xfrm>
            <a:off x="6766560" y="1645920"/>
            <a:ext cx="2011680" cy="3108960"/>
          </a:xfrm>
          <a:prstGeom prst="roundRect">
            <a:avLst>
              <a:gd name="adj" fmla="val 4545"/>
            </a:avLst>
          </a:prstGeom>
          <a:solidFill>
            <a:srgbClr val="F0F7F4"/>
          </a:solidFill>
          <a:ln/>
        </p:spPr>
      </p:sp>
      <p:sp>
        <p:nvSpPr>
          <p:cNvPr id="17" name="Text 12"/>
          <p:cNvSpPr/>
          <p:nvPr/>
        </p:nvSpPr>
        <p:spPr>
          <a:xfrm>
            <a:off x="6903720" y="1783080"/>
            <a:ext cx="1737360" cy="320040"/>
          </a:xfrm>
          <a:prstGeom prst="rect">
            <a:avLst/>
          </a:prstGeom>
          <a:noFill/>
          <a:ln/>
        </p:spPr>
        <p:txBody>
          <a:bodyPr wrap="square" lIns="0" tIns="0" rIns="0" bIns="0" rtlCol="0" anchor="ctr"/>
          <a:lstStyle/>
          <a:p>
            <a:pPr indent="0" marL="0">
              <a:buNone/>
            </a:pPr>
            <a:r>
              <a:rPr lang="en-US" sz="1200" b="1" dirty="0">
                <a:solidFill>
                  <a:srgbClr val="065A82"/>
                </a:solidFill>
                <a:latin typeface="Calibri" pitchFamily="34" charset="0"/>
                <a:ea typeface="Calibri" pitchFamily="34" charset="-122"/>
                <a:cs typeface="Calibri" pitchFamily="34" charset="-120"/>
              </a:rPr>
              <a:t>Momenti chiave</a:t>
            </a:r>
            <a:endParaRPr lang="en-US" sz="1200" dirty="0"/>
          </a:p>
        </p:txBody>
      </p:sp>
      <p:sp>
        <p:nvSpPr>
          <p:cNvPr id="18" name="Text 13"/>
          <p:cNvSpPr/>
          <p:nvPr/>
        </p:nvSpPr>
        <p:spPr>
          <a:xfrm>
            <a:off x="6903720" y="2194560"/>
            <a:ext cx="1737360" cy="2377440"/>
          </a:xfrm>
          <a:prstGeom prst="rect">
            <a:avLst/>
          </a:prstGeom>
          <a:noFill/>
          <a:ln/>
        </p:spPr>
        <p:txBody>
          <a:bodyPr wrap="square" lIns="0" tIns="0" rIns="0" bIns="0" rtlCol="0" anchor="t"/>
          <a:lstStyle/>
          <a:p>
            <a:pPr indent="0" marL="0">
              <a:buNone/>
            </a:pPr>
            <a:r>
              <a:rPr lang="en-US" sz="1000" b="1" dirty="0">
                <a:solidFill>
                  <a:srgbClr val="2D3748"/>
                </a:solidFill>
                <a:latin typeface="Calibri" pitchFamily="34" charset="0"/>
                <a:ea typeface="Calibri" pitchFamily="34" charset="-122"/>
                <a:cs typeface="Calibri" pitchFamily="34" charset="-120"/>
              </a:rPr>
              <a:t>A metà percorso</a:t>
            </a:r>
            <a:endParaRPr lang="en-US" sz="1000" dirty="0"/>
          </a:p>
          <a:p>
            <a:pPr indent="0" marL="0">
              <a:buNone/>
            </a:pPr>
            <a:r>
              <a:rPr lang="en-US" sz="950" dirty="0">
                <a:solidFill>
                  <a:srgbClr val="2D3748"/>
                </a:solidFill>
                <a:latin typeface="Calibri" pitchFamily="34" charset="0"/>
                <a:ea typeface="Calibri" pitchFamily="34" charset="-122"/>
                <a:cs typeface="Calibri" pitchFamily="34" charset="-120"/>
              </a:rPr>
              <a:t>Ricapitolazione: verificare coerenza tra i tre prodotti
</a:t>
            </a:r>
            <a:endParaRPr lang="en-US" sz="1000" dirty="0"/>
          </a:p>
          <a:p>
            <a:pPr indent="0" marL="0">
              <a:buNone/>
            </a:pPr>
            <a:r>
              <a:rPr lang="en-US" sz="1000" b="1" dirty="0">
                <a:solidFill>
                  <a:srgbClr val="2D3748"/>
                </a:solidFill>
                <a:latin typeface="Calibri" pitchFamily="34" charset="0"/>
                <a:ea typeface="Calibri" pitchFamily="34" charset="-122"/>
                <a:cs typeface="Calibri" pitchFamily="34" charset="-120"/>
              </a:rPr>
              <a:t>Alla fine</a:t>
            </a:r>
            <a:endParaRPr lang="en-US" sz="1000" dirty="0"/>
          </a:p>
          <a:p>
            <a:pPr indent="0" marL="0">
              <a:buNone/>
            </a:pPr>
            <a:r>
              <a:rPr lang="en-US" sz="950" dirty="0">
                <a:solidFill>
                  <a:srgbClr val="2D3748"/>
                </a:solidFill>
                <a:latin typeface="Calibri" pitchFamily="34" charset="0"/>
                <a:ea typeface="Calibri" pitchFamily="34" charset="-122"/>
                <a:cs typeface="Calibri" pitchFamily="34" charset="-120"/>
              </a:rPr>
              <a:t>Integrazione: selezionare materiale per le sceneggiature immersive</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20040"/>
            <a:ext cx="8229600" cy="548640"/>
          </a:xfrm>
          <a:prstGeom prst="rect">
            <a:avLst/>
          </a:prstGeom>
          <a:noFill/>
          <a:ln/>
        </p:spPr>
        <p:txBody>
          <a:bodyPr wrap="square" lIns="0" tIns="0" rIns="0" bIns="0" rtlCol="0" anchor="ctr"/>
          <a:lstStyle/>
          <a:p>
            <a:pPr indent="0" marL="0">
              <a:buNone/>
            </a:pPr>
            <a:r>
              <a:rPr lang="en-US" sz="2600" b="1" dirty="0">
                <a:solidFill>
                  <a:srgbClr val="065A82"/>
                </a:solidFill>
                <a:latin typeface="Cambria" pitchFamily="34" charset="0"/>
                <a:ea typeface="Cambria" pitchFamily="34" charset="-122"/>
                <a:cs typeface="Cambria" pitchFamily="34" charset="-120"/>
              </a:rPr>
              <a:t>Follow-up in classe e integrazione curricolare</a:t>
            </a:r>
            <a:endParaRPr lang="en-US" sz="2600" dirty="0"/>
          </a:p>
        </p:txBody>
      </p:sp>
      <p:sp>
        <p:nvSpPr>
          <p:cNvPr id="3" name="Text 1"/>
          <p:cNvSpPr/>
          <p:nvPr/>
        </p:nvSpPr>
        <p:spPr>
          <a:xfrm>
            <a:off x="548640" y="822960"/>
            <a:ext cx="8229600" cy="365760"/>
          </a:xfrm>
          <a:prstGeom prst="rect">
            <a:avLst/>
          </a:prstGeom>
          <a:noFill/>
          <a:ln/>
        </p:spPr>
        <p:txBody>
          <a:bodyPr wrap="square" lIns="0" tIns="0" rIns="0" bIns="0" rtlCol="0" anchor="ctr"/>
          <a:lstStyle/>
          <a:p>
            <a:pPr indent="0" marL="0">
              <a:buNone/>
            </a:pPr>
            <a:r>
              <a:rPr lang="en-US" sz="1300" i="1" dirty="0">
                <a:solidFill>
                  <a:srgbClr val="5A6B7D"/>
                </a:solidFill>
                <a:latin typeface="Calibri" pitchFamily="34" charset="0"/>
                <a:ea typeface="Calibri" pitchFamily="34" charset="-122"/>
                <a:cs typeface="Calibri" pitchFamily="34" charset="-120"/>
              </a:rPr>
              <a:t>Il docente come co-conduttore e garante della continuità</a:t>
            </a:r>
            <a:endParaRPr lang="en-US" sz="1300" dirty="0"/>
          </a:p>
        </p:txBody>
      </p:sp>
      <p:sp>
        <p:nvSpPr>
          <p:cNvPr id="4" name="Shape 2"/>
          <p:cNvSpPr/>
          <p:nvPr/>
        </p:nvSpPr>
        <p:spPr>
          <a:xfrm>
            <a:off x="548640" y="1371600"/>
            <a:ext cx="8046720" cy="960120"/>
          </a:xfrm>
          <a:prstGeom prst="roundRect">
            <a:avLst>
              <a:gd name="adj" fmla="val 9524"/>
            </a:avLst>
          </a:prstGeom>
          <a:solidFill>
            <a:srgbClr val="F0F7F4"/>
          </a:solidFill>
          <a:ln/>
          <a:effectLst>
            <a:outerShdw sx="100000" sy="100000" kx="0" ky="0" algn="bl" rotWithShape="0" blurRad="101600" dist="38100" dir="2700000">
              <a:srgbClr val="000000">
                <a:alpha val="12000"/>
              </a:srgbClr>
            </a:outerShdw>
          </a:effectLst>
        </p:spPr>
      </p:sp>
      <p:pic>
        <p:nvPicPr>
          <p:cNvPr id="5" name="Image 0" descr="preencoded.png">    </p:cNvPr>
          <p:cNvPicPr>
            <a:picLocks noChangeAspect="1"/>
          </p:cNvPicPr>
          <p:nvPr/>
        </p:nvPicPr>
        <p:blipFill>
          <a:blip r:embed="rId1"/>
          <a:stretch>
            <a:fillRect/>
          </a:stretch>
        </p:blipFill>
        <p:spPr>
          <a:xfrm>
            <a:off x="777240" y="1554480"/>
            <a:ext cx="411480" cy="411480"/>
          </a:xfrm>
          <a:prstGeom prst="rect">
            <a:avLst/>
          </a:prstGeom>
        </p:spPr>
      </p:pic>
      <p:sp>
        <p:nvSpPr>
          <p:cNvPr id="6" name="Text 3"/>
          <p:cNvSpPr/>
          <p:nvPr/>
        </p:nvSpPr>
        <p:spPr>
          <a:xfrm>
            <a:off x="1417320" y="1444752"/>
            <a:ext cx="2743200" cy="320040"/>
          </a:xfrm>
          <a:prstGeom prst="rect">
            <a:avLst/>
          </a:prstGeom>
          <a:noFill/>
          <a:ln/>
        </p:spPr>
        <p:txBody>
          <a:bodyPr wrap="square" lIns="0" tIns="0" rIns="0" bIns="0" rtlCol="0" anchor="ctr"/>
          <a:lstStyle/>
          <a:p>
            <a:pPr indent="0" marL="0">
              <a:buNone/>
            </a:pPr>
            <a:r>
              <a:rPr lang="en-US" sz="1400" b="1" dirty="0">
                <a:solidFill>
                  <a:srgbClr val="065A82"/>
                </a:solidFill>
                <a:latin typeface="Calibri" pitchFamily="34" charset="0"/>
                <a:ea typeface="Calibri" pitchFamily="34" charset="-122"/>
                <a:cs typeface="Calibri" pitchFamily="34" charset="-120"/>
              </a:rPr>
              <a:t>Ripresa analitica</a:t>
            </a:r>
            <a:endParaRPr lang="en-US" sz="1400" dirty="0"/>
          </a:p>
        </p:txBody>
      </p:sp>
      <p:sp>
        <p:nvSpPr>
          <p:cNvPr id="7" name="Text 4"/>
          <p:cNvSpPr/>
          <p:nvPr/>
        </p:nvSpPr>
        <p:spPr>
          <a:xfrm>
            <a:off x="1417320" y="1755648"/>
            <a:ext cx="6949440" cy="50292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1-2 ore dedicate alla rielaborazione critica dell'esperienza outdoor, usando il diario e la mappa come materiale didattico</a:t>
            </a:r>
            <a:endParaRPr lang="en-US" sz="1050" dirty="0"/>
          </a:p>
        </p:txBody>
      </p:sp>
      <p:sp>
        <p:nvSpPr>
          <p:cNvPr id="8" name="Shape 5"/>
          <p:cNvSpPr/>
          <p:nvPr/>
        </p:nvSpPr>
        <p:spPr>
          <a:xfrm>
            <a:off x="548640" y="2514600"/>
            <a:ext cx="8046720" cy="960120"/>
          </a:xfrm>
          <a:prstGeom prst="roundRect">
            <a:avLst>
              <a:gd name="adj" fmla="val 9524"/>
            </a:avLst>
          </a:prstGeom>
          <a:solidFill>
            <a:srgbClr val="F0F7F4"/>
          </a:solidFill>
          <a:ln/>
          <a:effectLst>
            <a:outerShdw sx="100000" sy="100000" kx="0" ky="0" algn="bl" rotWithShape="0" blurRad="101600" dist="38100" dir="2700000">
              <a:srgbClr val="000000">
                <a:alpha val="12000"/>
              </a:srgbClr>
            </a:outerShdw>
          </a:effectLst>
        </p:spPr>
      </p:sp>
      <p:pic>
        <p:nvPicPr>
          <p:cNvPr id="9" name="Image 1" descr="preencoded.png">    </p:cNvPr>
          <p:cNvPicPr>
            <a:picLocks noChangeAspect="1"/>
          </p:cNvPicPr>
          <p:nvPr/>
        </p:nvPicPr>
        <p:blipFill>
          <a:blip r:embed="rId2"/>
          <a:stretch>
            <a:fillRect/>
          </a:stretch>
        </p:blipFill>
        <p:spPr>
          <a:xfrm>
            <a:off x="777240" y="2697480"/>
            <a:ext cx="411480" cy="411480"/>
          </a:xfrm>
          <a:prstGeom prst="rect">
            <a:avLst/>
          </a:prstGeom>
        </p:spPr>
      </p:pic>
      <p:sp>
        <p:nvSpPr>
          <p:cNvPr id="10" name="Text 6"/>
          <p:cNvSpPr/>
          <p:nvPr/>
        </p:nvSpPr>
        <p:spPr>
          <a:xfrm>
            <a:off x="1417320" y="2587752"/>
            <a:ext cx="2743200" cy="320040"/>
          </a:xfrm>
          <a:prstGeom prst="rect">
            <a:avLst/>
          </a:prstGeom>
          <a:noFill/>
          <a:ln/>
        </p:spPr>
        <p:txBody>
          <a:bodyPr wrap="square" lIns="0" tIns="0" rIns="0" bIns="0" rtlCol="0" anchor="ctr"/>
          <a:lstStyle/>
          <a:p>
            <a:pPr indent="0" marL="0">
              <a:buNone/>
            </a:pPr>
            <a:r>
              <a:rPr lang="en-US" sz="1400" b="1" dirty="0">
                <a:solidFill>
                  <a:srgbClr val="065A82"/>
                </a:solidFill>
                <a:latin typeface="Calibri" pitchFamily="34" charset="0"/>
                <a:ea typeface="Calibri" pitchFamily="34" charset="-122"/>
                <a:cs typeface="Calibri" pitchFamily="34" charset="-120"/>
              </a:rPr>
              <a:t>Connessione disciplinare</a:t>
            </a:r>
            <a:endParaRPr lang="en-US" sz="1400" dirty="0"/>
          </a:p>
        </p:txBody>
      </p:sp>
      <p:sp>
        <p:nvSpPr>
          <p:cNvPr id="11" name="Text 7"/>
          <p:cNvSpPr/>
          <p:nvPr/>
        </p:nvSpPr>
        <p:spPr>
          <a:xfrm>
            <a:off x="1417320" y="2898648"/>
            <a:ext cx="6949440" cy="50292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Agganciare ai curricula: ciclo dell'acqua in scienze, cartografia in geografia, scrittura autobiografica in italiano, fotografia in arte</a:t>
            </a:r>
            <a:endParaRPr lang="en-US" sz="1050" dirty="0"/>
          </a:p>
        </p:txBody>
      </p:sp>
      <p:sp>
        <p:nvSpPr>
          <p:cNvPr id="12" name="Shape 8"/>
          <p:cNvSpPr/>
          <p:nvPr/>
        </p:nvSpPr>
        <p:spPr>
          <a:xfrm>
            <a:off x="548640" y="3657600"/>
            <a:ext cx="8046720" cy="960120"/>
          </a:xfrm>
          <a:prstGeom prst="roundRect">
            <a:avLst>
              <a:gd name="adj" fmla="val 9524"/>
            </a:avLst>
          </a:prstGeom>
          <a:solidFill>
            <a:srgbClr val="F0F7F4"/>
          </a:solidFill>
          <a:ln/>
          <a:effectLst>
            <a:outerShdw sx="100000" sy="100000" kx="0" ky="0" algn="bl" rotWithShape="0" blurRad="101600" dist="38100" dir="2700000">
              <a:srgbClr val="000000">
                <a:alpha val="12000"/>
              </a:srgbClr>
            </a:outerShdw>
          </a:effectLst>
        </p:spPr>
      </p:sp>
      <p:pic>
        <p:nvPicPr>
          <p:cNvPr id="13" name="Image 2" descr="preencoded.png">    </p:cNvPr>
          <p:cNvPicPr>
            <a:picLocks noChangeAspect="1"/>
          </p:cNvPicPr>
          <p:nvPr/>
        </p:nvPicPr>
        <p:blipFill>
          <a:blip r:embed="rId3"/>
          <a:stretch>
            <a:fillRect/>
          </a:stretch>
        </p:blipFill>
        <p:spPr>
          <a:xfrm>
            <a:off x="777240" y="3840480"/>
            <a:ext cx="411480" cy="411480"/>
          </a:xfrm>
          <a:prstGeom prst="rect">
            <a:avLst/>
          </a:prstGeom>
        </p:spPr>
      </p:pic>
      <p:sp>
        <p:nvSpPr>
          <p:cNvPr id="14" name="Text 9"/>
          <p:cNvSpPr/>
          <p:nvPr/>
        </p:nvSpPr>
        <p:spPr>
          <a:xfrm>
            <a:off x="1417320" y="3730752"/>
            <a:ext cx="2743200" cy="320040"/>
          </a:xfrm>
          <a:prstGeom prst="rect">
            <a:avLst/>
          </a:prstGeom>
          <a:noFill/>
          <a:ln/>
        </p:spPr>
        <p:txBody>
          <a:bodyPr wrap="square" lIns="0" tIns="0" rIns="0" bIns="0" rtlCol="0" anchor="ctr"/>
          <a:lstStyle/>
          <a:p>
            <a:pPr indent="0" marL="0">
              <a:buNone/>
            </a:pPr>
            <a:r>
              <a:rPr lang="en-US" sz="1400" b="1" dirty="0">
                <a:solidFill>
                  <a:srgbClr val="065A82"/>
                </a:solidFill>
                <a:latin typeface="Calibri" pitchFamily="34" charset="0"/>
                <a:ea typeface="Calibri" pitchFamily="34" charset="-122"/>
                <a:cs typeface="Calibri" pitchFamily="34" charset="-120"/>
              </a:rPr>
              <a:t>Restituzione alla comunità</a:t>
            </a:r>
            <a:endParaRPr lang="en-US" sz="1400" dirty="0"/>
          </a:p>
        </p:txBody>
      </p:sp>
      <p:sp>
        <p:nvSpPr>
          <p:cNvPr id="15" name="Text 10"/>
          <p:cNvSpPr/>
          <p:nvPr/>
        </p:nvSpPr>
        <p:spPr>
          <a:xfrm>
            <a:off x="1417320" y="4041648"/>
            <a:ext cx="6949440" cy="502920"/>
          </a:xfrm>
          <a:prstGeom prst="rect">
            <a:avLst/>
          </a:prstGeom>
          <a:noFill/>
          <a:ln/>
        </p:spPr>
        <p:txBody>
          <a:bodyPr wrap="square" lIns="0" tIns="0" rIns="0" bIns="0" rtlCol="0" anchor="t"/>
          <a:lstStyle/>
          <a:p>
            <a:pPr indent="0" marL="0">
              <a:buNone/>
            </a:pPr>
            <a:r>
              <a:rPr lang="en-US" sz="1050" dirty="0">
                <a:solidFill>
                  <a:srgbClr val="2D3748"/>
                </a:solidFill>
                <a:latin typeface="Calibri" pitchFamily="34" charset="0"/>
                <a:ea typeface="Calibri" pitchFamily="34" charset="-122"/>
                <a:cs typeface="Calibri" pitchFamily="34" charset="-120"/>
              </a:rPr>
              <a:t>Presentazione alle altre classi, pannello nell'atrio, pagina sul sito scolastico. Inserimento nel PTOF e nei percorsi di educazione civica (SDGs 4, 11, 13, 15)</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2A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23360" y="914400"/>
            <a:ext cx="1097280" cy="1097280"/>
          </a:xfrm>
          <a:prstGeom prst="rect">
            <a:avLst/>
          </a:prstGeom>
        </p:spPr>
      </p:pic>
      <p:sp>
        <p:nvSpPr>
          <p:cNvPr id="3" name="Text 0"/>
          <p:cNvSpPr/>
          <p:nvPr/>
        </p:nvSpPr>
        <p:spPr>
          <a:xfrm>
            <a:off x="1371600" y="2194560"/>
            <a:ext cx="6400800" cy="1371600"/>
          </a:xfrm>
          <a:prstGeom prst="rect">
            <a:avLst/>
          </a:prstGeom>
          <a:noFill/>
          <a:ln/>
        </p:spPr>
        <p:txBody>
          <a:bodyPr wrap="square" rtlCol="0" anchor="ctr"/>
          <a:lstStyle/>
          <a:p>
            <a:pPr algn="ctr" indent="0" marL="0">
              <a:lnSpc>
                <a:spcPct val="130000"/>
              </a:lnSpc>
              <a:buNone/>
            </a:pPr>
            <a:r>
              <a:rPr lang="en-US" sz="2200" i="1" dirty="0">
                <a:solidFill>
                  <a:srgbClr val="FFFFFF"/>
                </a:solidFill>
                <a:latin typeface="Cambria" pitchFamily="34" charset="0"/>
                <a:ea typeface="Cambria" pitchFamily="34" charset="-122"/>
                <a:cs typeface="Cambria" pitchFamily="34" charset="-120"/>
              </a:rPr>
              <a:t>Prendersi cura dell'ambiente</a:t>
            </a:r>
            <a:endParaRPr lang="en-US" sz="2200" dirty="0"/>
          </a:p>
          <a:p>
            <a:pPr algn="ctr" indent="0" marL="0">
              <a:lnSpc>
                <a:spcPct val="130000"/>
              </a:lnSpc>
              <a:buNone/>
            </a:pPr>
            <a:r>
              <a:rPr lang="en-US" sz="2200" i="1" dirty="0">
                <a:solidFill>
                  <a:srgbClr val="FFFFFF"/>
                </a:solidFill>
                <a:latin typeface="Cambria" pitchFamily="34" charset="0"/>
                <a:ea typeface="Cambria" pitchFamily="34" charset="-122"/>
                <a:cs typeface="Cambria" pitchFamily="34" charset="-120"/>
              </a:rPr>
              <a:t>diventa il primo passo per tornare</a:t>
            </a:r>
            <a:endParaRPr lang="en-US" sz="2200" dirty="0"/>
          </a:p>
          <a:p>
            <a:pPr algn="ctr" indent="0" marL="0">
              <a:lnSpc>
                <a:spcPct val="130000"/>
              </a:lnSpc>
              <a:buNone/>
            </a:pPr>
            <a:r>
              <a:rPr lang="en-US" sz="2200" i="1" dirty="0">
                <a:solidFill>
                  <a:srgbClr val="FFFFFF"/>
                </a:solidFill>
                <a:latin typeface="Cambria" pitchFamily="34" charset="0"/>
                <a:ea typeface="Cambria" pitchFamily="34" charset="-122"/>
                <a:cs typeface="Cambria" pitchFamily="34" charset="-120"/>
              </a:rPr>
              <a:t>a prendersi cura di sé</a:t>
            </a:r>
            <a:endParaRPr lang="en-US" sz="2200" dirty="0"/>
          </a:p>
        </p:txBody>
      </p:sp>
      <p:sp>
        <p:nvSpPr>
          <p:cNvPr id="4" name="Text 1"/>
          <p:cNvSpPr/>
          <p:nvPr/>
        </p:nvSpPr>
        <p:spPr>
          <a:xfrm>
            <a:off x="914400" y="3931920"/>
            <a:ext cx="7315200" cy="365760"/>
          </a:xfrm>
          <a:prstGeom prst="rect">
            <a:avLst/>
          </a:prstGeom>
          <a:noFill/>
          <a:ln/>
        </p:spPr>
        <p:txBody>
          <a:bodyPr wrap="square" rtlCol="0" anchor="ctr"/>
          <a:lstStyle/>
          <a:p>
            <a:pPr algn="ctr" indent="0" marL="0">
              <a:buNone/>
            </a:pPr>
            <a:r>
              <a:rPr lang="en-US" sz="1300" dirty="0">
                <a:solidFill>
                  <a:srgbClr val="DCEEF8"/>
                </a:solidFill>
                <a:latin typeface="Calibri" pitchFamily="34" charset="0"/>
                <a:ea typeface="Calibri" pitchFamily="34" charset="-122"/>
                <a:cs typeface="Calibri" pitchFamily="34" charset="-120"/>
              </a:rPr>
              <a:t>IDRISI Cultura e Sviluppo ETS</a:t>
            </a:r>
            <a:endParaRPr lang="en-US" sz="1300" dirty="0"/>
          </a:p>
        </p:txBody>
      </p:sp>
      <p:sp>
        <p:nvSpPr>
          <p:cNvPr id="5" name="Text 2"/>
          <p:cNvSpPr/>
          <p:nvPr/>
        </p:nvSpPr>
        <p:spPr>
          <a:xfrm>
            <a:off x="914400" y="4297680"/>
            <a:ext cx="7315200" cy="365760"/>
          </a:xfrm>
          <a:prstGeom prst="rect">
            <a:avLst/>
          </a:prstGeom>
          <a:noFill/>
          <a:ln/>
        </p:spPr>
        <p:txBody>
          <a:bodyPr wrap="square" rtlCol="0" anchor="ctr"/>
          <a:lstStyle/>
          <a:p>
            <a:pPr algn="ctr" indent="0" marL="0">
              <a:buNone/>
            </a:pPr>
            <a:r>
              <a:rPr lang="en-US" sz="1100" dirty="0">
                <a:solidFill>
                  <a:srgbClr val="5A6B7D"/>
                </a:solidFill>
                <a:latin typeface="Calibri" pitchFamily="34" charset="0"/>
                <a:ea typeface="Calibri" pitchFamily="34" charset="-122"/>
                <a:cs typeface="Calibri" pitchFamily="34" charset="-120"/>
              </a:rPr>
              <a:t>info@idrisiculturaesviluppo.org  |  Palermo</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Strumento di Tecnica Didattica — Immersione Climatica</dc:title>
  <dc:subject>PptxGenJS Presentation</dc:subject>
  <dc:creator>IDRISI Cultura e Sviluppo ETS</dc:creator>
  <cp:lastModifiedBy>IDRISI Cultura e Sviluppo ETS</cp:lastModifiedBy>
  <cp:revision>1</cp:revision>
  <dcterms:created xsi:type="dcterms:W3CDTF">2026-06-10T10:23:05Z</dcterms:created>
  <dcterms:modified xsi:type="dcterms:W3CDTF">2026-06-10T10:23:05Z</dcterms:modified>
</cp:coreProperties>
</file>